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9" r:id="rId5"/>
    <p:sldId id="264" r:id="rId6"/>
    <p:sldId id="262" r:id="rId7"/>
    <p:sldId id="257" r:id="rId8"/>
    <p:sldId id="263" r:id="rId9"/>
    <p:sldId id="267" r:id="rId10"/>
    <p:sldId id="261" r:id="rId11"/>
    <p:sldId id="260" r:id="rId12"/>
    <p:sldId id="265" r:id="rId13"/>
    <p:sldId id="268" r:id="rId14"/>
    <p:sldId id="269" r:id="rId15"/>
    <p:sldId id="270" r:id="rId16"/>
    <p:sldId id="271" r:id="rId17"/>
    <p:sldId id="272" r:id="rId18"/>
    <p:sldId id="280" r:id="rId19"/>
    <p:sldId id="281" r:id="rId20"/>
    <p:sldId id="283" r:id="rId21"/>
    <p:sldId id="275" r:id="rId22"/>
    <p:sldId id="276" r:id="rId23"/>
    <p:sldId id="278" r:id="rId24"/>
    <p:sldId id="279" r:id="rId25"/>
    <p:sldId id="284" r:id="rId26"/>
    <p:sldId id="285" r:id="rId27"/>
    <p:sldId id="286" r:id="rId28"/>
    <p:sldId id="287" r:id="rId29"/>
    <p:sldId id="288" r:id="rId30"/>
    <p:sldId id="277" r:id="rId31"/>
    <p:sldId id="273" r:id="rId32"/>
    <p:sldId id="289" r:id="rId33"/>
    <p:sldId id="290" r:id="rId34"/>
    <p:sldId id="291" r:id="rId35"/>
    <p:sldId id="292" r:id="rId36"/>
    <p:sldId id="293" r:id="rId37"/>
    <p:sldId id="282" r:id="rId38"/>
    <p:sldId id="294" r:id="rId39"/>
    <p:sldId id="295" r:id="rId40"/>
    <p:sldId id="296" r:id="rId41"/>
    <p:sldId id="2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CC3CB8-9D0F-46C6-BA72-5F0D079764FA}"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52E78-0B83-47DF-B0F0-4FE7E6732A8F}" type="slidenum">
              <a:rPr lang="en-GB" smtClean="0"/>
              <a:t>‹#›</a:t>
            </a:fld>
            <a:endParaRPr lang="en-GB"/>
          </a:p>
        </p:txBody>
      </p:sp>
    </p:spTree>
    <p:extLst>
      <p:ext uri="{BB962C8B-B14F-4D97-AF65-F5344CB8AC3E}">
        <p14:creationId xmlns:p14="http://schemas.microsoft.com/office/powerpoint/2010/main" val="264676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CC3CB8-9D0F-46C6-BA72-5F0D079764FA}"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52E78-0B83-47DF-B0F0-4FE7E6732A8F}" type="slidenum">
              <a:rPr lang="en-GB" smtClean="0"/>
              <a:t>‹#›</a:t>
            </a:fld>
            <a:endParaRPr lang="en-GB"/>
          </a:p>
        </p:txBody>
      </p:sp>
    </p:spTree>
    <p:extLst>
      <p:ext uri="{BB962C8B-B14F-4D97-AF65-F5344CB8AC3E}">
        <p14:creationId xmlns:p14="http://schemas.microsoft.com/office/powerpoint/2010/main" val="250160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CC3CB8-9D0F-46C6-BA72-5F0D079764FA}"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52E78-0B83-47DF-B0F0-4FE7E6732A8F}" type="slidenum">
              <a:rPr lang="en-GB" smtClean="0"/>
              <a:t>‹#›</a:t>
            </a:fld>
            <a:endParaRPr lang="en-GB"/>
          </a:p>
        </p:txBody>
      </p:sp>
    </p:spTree>
    <p:extLst>
      <p:ext uri="{BB962C8B-B14F-4D97-AF65-F5344CB8AC3E}">
        <p14:creationId xmlns:p14="http://schemas.microsoft.com/office/powerpoint/2010/main" val="402832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CC3CB8-9D0F-46C6-BA72-5F0D079764FA}"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52E78-0B83-47DF-B0F0-4FE7E6732A8F}" type="slidenum">
              <a:rPr lang="en-GB" smtClean="0"/>
              <a:t>‹#›</a:t>
            </a:fld>
            <a:endParaRPr lang="en-GB"/>
          </a:p>
        </p:txBody>
      </p:sp>
    </p:spTree>
    <p:extLst>
      <p:ext uri="{BB962C8B-B14F-4D97-AF65-F5344CB8AC3E}">
        <p14:creationId xmlns:p14="http://schemas.microsoft.com/office/powerpoint/2010/main" val="119448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CC3CB8-9D0F-46C6-BA72-5F0D079764FA}"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52E78-0B83-47DF-B0F0-4FE7E6732A8F}" type="slidenum">
              <a:rPr lang="en-GB" smtClean="0"/>
              <a:t>‹#›</a:t>
            </a:fld>
            <a:endParaRPr lang="en-GB"/>
          </a:p>
        </p:txBody>
      </p:sp>
    </p:spTree>
    <p:extLst>
      <p:ext uri="{BB962C8B-B14F-4D97-AF65-F5344CB8AC3E}">
        <p14:creationId xmlns:p14="http://schemas.microsoft.com/office/powerpoint/2010/main" val="265451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CC3CB8-9D0F-46C6-BA72-5F0D079764FA}"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52E78-0B83-47DF-B0F0-4FE7E6732A8F}" type="slidenum">
              <a:rPr lang="en-GB" smtClean="0"/>
              <a:t>‹#›</a:t>
            </a:fld>
            <a:endParaRPr lang="en-GB"/>
          </a:p>
        </p:txBody>
      </p:sp>
    </p:spTree>
    <p:extLst>
      <p:ext uri="{BB962C8B-B14F-4D97-AF65-F5344CB8AC3E}">
        <p14:creationId xmlns:p14="http://schemas.microsoft.com/office/powerpoint/2010/main" val="122302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CC3CB8-9D0F-46C6-BA72-5F0D079764FA}" type="datetimeFigureOut">
              <a:rPr lang="en-GB" smtClean="0"/>
              <a:t>06/11/2019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D52E78-0B83-47DF-B0F0-4FE7E6732A8F}" type="slidenum">
              <a:rPr lang="en-GB" smtClean="0"/>
              <a:t>‹#›</a:t>
            </a:fld>
            <a:endParaRPr lang="en-GB"/>
          </a:p>
        </p:txBody>
      </p:sp>
    </p:spTree>
    <p:extLst>
      <p:ext uri="{BB962C8B-B14F-4D97-AF65-F5344CB8AC3E}">
        <p14:creationId xmlns:p14="http://schemas.microsoft.com/office/powerpoint/2010/main" val="118637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CC3CB8-9D0F-46C6-BA72-5F0D079764FA}" type="datetimeFigureOut">
              <a:rPr lang="en-GB" smtClean="0"/>
              <a:t>06/11/2019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D52E78-0B83-47DF-B0F0-4FE7E6732A8F}" type="slidenum">
              <a:rPr lang="en-GB" smtClean="0"/>
              <a:t>‹#›</a:t>
            </a:fld>
            <a:endParaRPr lang="en-GB"/>
          </a:p>
        </p:txBody>
      </p:sp>
    </p:spTree>
    <p:extLst>
      <p:ext uri="{BB962C8B-B14F-4D97-AF65-F5344CB8AC3E}">
        <p14:creationId xmlns:p14="http://schemas.microsoft.com/office/powerpoint/2010/main" val="391670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C3CB8-9D0F-46C6-BA72-5F0D079764FA}" type="datetimeFigureOut">
              <a:rPr lang="en-GB" smtClean="0"/>
              <a:t>06/11/2019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D52E78-0B83-47DF-B0F0-4FE7E6732A8F}" type="slidenum">
              <a:rPr lang="en-GB" smtClean="0"/>
              <a:t>‹#›</a:t>
            </a:fld>
            <a:endParaRPr lang="en-GB"/>
          </a:p>
        </p:txBody>
      </p:sp>
    </p:spTree>
    <p:extLst>
      <p:ext uri="{BB962C8B-B14F-4D97-AF65-F5344CB8AC3E}">
        <p14:creationId xmlns:p14="http://schemas.microsoft.com/office/powerpoint/2010/main" val="257557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CC3CB8-9D0F-46C6-BA72-5F0D079764FA}"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52E78-0B83-47DF-B0F0-4FE7E6732A8F}" type="slidenum">
              <a:rPr lang="en-GB" smtClean="0"/>
              <a:t>‹#›</a:t>
            </a:fld>
            <a:endParaRPr lang="en-GB"/>
          </a:p>
        </p:txBody>
      </p:sp>
    </p:spTree>
    <p:extLst>
      <p:ext uri="{BB962C8B-B14F-4D97-AF65-F5344CB8AC3E}">
        <p14:creationId xmlns:p14="http://schemas.microsoft.com/office/powerpoint/2010/main" val="233879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CC3CB8-9D0F-46C6-BA72-5F0D079764FA}"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52E78-0B83-47DF-B0F0-4FE7E6732A8F}" type="slidenum">
              <a:rPr lang="en-GB" smtClean="0"/>
              <a:t>‹#›</a:t>
            </a:fld>
            <a:endParaRPr lang="en-GB"/>
          </a:p>
        </p:txBody>
      </p:sp>
    </p:spTree>
    <p:extLst>
      <p:ext uri="{BB962C8B-B14F-4D97-AF65-F5344CB8AC3E}">
        <p14:creationId xmlns:p14="http://schemas.microsoft.com/office/powerpoint/2010/main" val="86657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C3CB8-9D0F-46C6-BA72-5F0D079764FA}" type="datetimeFigureOut">
              <a:rPr lang="en-GB" smtClean="0"/>
              <a:t>06/11/2019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52E78-0B83-47DF-B0F0-4FE7E6732A8F}" type="slidenum">
              <a:rPr lang="en-GB" smtClean="0"/>
              <a:t>‹#›</a:t>
            </a:fld>
            <a:endParaRPr lang="en-GB"/>
          </a:p>
        </p:txBody>
      </p:sp>
    </p:spTree>
    <p:extLst>
      <p:ext uri="{BB962C8B-B14F-4D97-AF65-F5344CB8AC3E}">
        <p14:creationId xmlns:p14="http://schemas.microsoft.com/office/powerpoint/2010/main" val="2504305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cgpbooks.co.uk/School/books_ks3_english.book_EHS36" TargetMode="External"/><Relationship Id="rId5" Type="http://schemas.openxmlformats.org/officeDocument/2006/relationships/image" Target="../media/image1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cgpbooks.co.uk/School/books_ks3_english.book_EHS36" TargetMode="External"/><Relationship Id="rId5" Type="http://schemas.openxmlformats.org/officeDocument/2006/relationships/image" Target="../media/image1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KS3%20Information%20Evening.pptx" TargetMode="External"/><Relationship Id="rId5" Type="http://schemas.openxmlformats.org/officeDocument/2006/relationships/image" Target="../media/image22.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a:solidFill>
                  <a:srgbClr val="0070C0"/>
                </a:solidFill>
                <a:latin typeface="XCCW Joined 1a" panose="03050602040000000000" pitchFamily="66" charset="0"/>
              </a:rPr>
              <a:t>KS3 Curriculum Evening</a:t>
            </a:r>
          </a:p>
        </p:txBody>
      </p:sp>
      <p:sp>
        <p:nvSpPr>
          <p:cNvPr id="3" name="Subtitle 2"/>
          <p:cNvSpPr>
            <a:spLocks noGrp="1"/>
          </p:cNvSpPr>
          <p:nvPr>
            <p:ph type="subTitle" idx="1"/>
          </p:nvPr>
        </p:nvSpPr>
        <p:spPr/>
        <p:txBody>
          <a:bodyPr>
            <a:normAutofit fontScale="70000" lnSpcReduction="20000"/>
          </a:bodyPr>
          <a:lstStyle/>
          <a:p>
            <a:r>
              <a:rPr lang="en-GB" sz="3600" dirty="0">
                <a:latin typeface="XCCW Joined 1a" panose="03050602040000000000" pitchFamily="66" charset="0"/>
              </a:rPr>
              <a:t>Welcome</a:t>
            </a:r>
          </a:p>
          <a:p>
            <a:endParaRPr lang="en-GB" sz="3600" dirty="0">
              <a:latin typeface="XCCW Joined 1a" panose="03050602040000000000" pitchFamily="66" charset="0"/>
            </a:endParaRPr>
          </a:p>
          <a:p>
            <a:r>
              <a:rPr lang="en-GB" sz="3600" dirty="0">
                <a:latin typeface="XCCW Joined 1a" panose="03050602040000000000" pitchFamily="66" charset="0"/>
              </a:rPr>
              <a:t>Lorraine Baker</a:t>
            </a:r>
          </a:p>
          <a:p>
            <a:r>
              <a:rPr lang="en-GB" sz="3600" dirty="0">
                <a:latin typeface="XCCW Joined 1a" panose="03050602040000000000" pitchFamily="66" charset="0"/>
              </a:rPr>
              <a:t>Assistant Principal </a:t>
            </a:r>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750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4906"/>
          </a:xfrm>
        </p:spPr>
        <p:txBody>
          <a:bodyPr/>
          <a:lstStyle/>
          <a:p>
            <a:r>
              <a:rPr lang="en-GB" dirty="0">
                <a:solidFill>
                  <a:srgbClr val="0070C0"/>
                </a:solidFill>
                <a:latin typeface="XCCW Joined 1a" panose="03050602040000000000" pitchFamily="66" charset="0"/>
              </a:rPr>
              <a:t>Subject Information </a:t>
            </a:r>
            <a:endParaRPr lang="en-GB" dirty="0"/>
          </a:p>
        </p:txBody>
      </p:sp>
      <p:sp>
        <p:nvSpPr>
          <p:cNvPr id="3" name="Content Placeholder 2"/>
          <p:cNvSpPr>
            <a:spLocks noGrp="1"/>
          </p:cNvSpPr>
          <p:nvPr>
            <p:ph idx="1"/>
          </p:nvPr>
        </p:nvSpPr>
        <p:spPr>
          <a:xfrm>
            <a:off x="838200" y="1140032"/>
            <a:ext cx="10515600" cy="5379521"/>
          </a:xfrm>
        </p:spPr>
        <p:txBody>
          <a:bodyPr>
            <a:normAutofit fontScale="85000" lnSpcReduction="20000"/>
          </a:bodyPr>
          <a:lstStyle/>
          <a:p>
            <a:pPr marL="0" indent="0">
              <a:buNone/>
            </a:pPr>
            <a:r>
              <a:rPr lang="en-GB" dirty="0">
                <a:latin typeface="Candara" panose="020E0502030303020204" pitchFamily="34" charset="0"/>
              </a:rPr>
              <a:t>ICT </a:t>
            </a:r>
          </a:p>
          <a:p>
            <a:r>
              <a:rPr lang="en-GB" dirty="0">
                <a:latin typeface="Candara" panose="020E0502030303020204" pitchFamily="34" charset="0"/>
              </a:rPr>
              <a:t>Pupils design, use and evaluate real-world problems and physical systems through the use of </a:t>
            </a:r>
            <a:r>
              <a:rPr lang="en-GB" dirty="0" err="1">
                <a:latin typeface="Candara" panose="020E0502030303020204" pitchFamily="34" charset="0"/>
              </a:rPr>
              <a:t>Microbits</a:t>
            </a:r>
            <a:r>
              <a:rPr lang="en-GB" dirty="0">
                <a:latin typeface="Candara" panose="020E0502030303020204" pitchFamily="34" charset="0"/>
              </a:rPr>
              <a:t> which are not used in KS2 due to their complex nature.</a:t>
            </a:r>
          </a:p>
          <a:p>
            <a:pPr marL="0" indent="0">
              <a:buNone/>
            </a:pPr>
            <a:endParaRPr lang="en-GB" dirty="0">
              <a:latin typeface="Candara" panose="020E0502030303020204" pitchFamily="34" charset="0"/>
            </a:endParaRPr>
          </a:p>
          <a:p>
            <a:r>
              <a:rPr lang="en-GB" dirty="0">
                <a:latin typeface="Candara" panose="020E0502030303020204" pitchFamily="34" charset="0"/>
              </a:rPr>
              <a:t>Students are taught to understand several key algorithms.</a:t>
            </a:r>
          </a:p>
          <a:p>
            <a:pPr marL="0" indent="0">
              <a:buNone/>
            </a:pPr>
            <a:endParaRPr lang="en-GB" dirty="0">
              <a:latin typeface="Candara" panose="020E0502030303020204" pitchFamily="34" charset="0"/>
            </a:endParaRPr>
          </a:p>
          <a:p>
            <a:r>
              <a:rPr lang="en-GB" dirty="0">
                <a:latin typeface="Candara" panose="020E0502030303020204" pitchFamily="34" charset="0"/>
              </a:rPr>
              <a:t>In KS3 the use of programming languages is enhanced.  </a:t>
            </a:r>
          </a:p>
          <a:p>
            <a:endParaRPr lang="en-GB" dirty="0">
              <a:latin typeface="Candara" panose="020E0502030303020204" pitchFamily="34" charset="0"/>
            </a:endParaRPr>
          </a:p>
          <a:p>
            <a:r>
              <a:rPr lang="en-GB" dirty="0">
                <a:latin typeface="Candara" panose="020E0502030303020204" pitchFamily="34" charset="0"/>
              </a:rPr>
              <a:t>Pupils are taught the inner workings of a computer looking at hardware and software components. </a:t>
            </a:r>
          </a:p>
          <a:p>
            <a:endParaRPr lang="en-GB" dirty="0">
              <a:latin typeface="Candara" panose="020E0502030303020204" pitchFamily="34" charset="0"/>
            </a:endParaRPr>
          </a:p>
          <a:p>
            <a:r>
              <a:rPr lang="en-GB" dirty="0">
                <a:latin typeface="Candara" panose="020E0502030303020204" pitchFamily="34" charset="0"/>
              </a:rPr>
              <a:t>Pupils are taught to understand a range of ways to use technology safely, respectfully, responsibly and securely, including protecting their online identity and privacy; recognise inappropriate content, contact and conduct, and know how to report concerns. </a:t>
            </a:r>
            <a:endParaRPr lang="en-GB" dirty="0"/>
          </a:p>
        </p:txBody>
      </p:sp>
      <p:pic>
        <p:nvPicPr>
          <p:cNvPr id="4" name="Picture 3"/>
          <p:cNvPicPr>
            <a:picLocks noChangeAspect="1"/>
          </p:cNvPicPr>
          <p:nvPr/>
        </p:nvPicPr>
        <p:blipFill>
          <a:blip r:embed="rId2"/>
          <a:stretch>
            <a:fillRect/>
          </a:stretch>
        </p:blipFill>
        <p:spPr>
          <a:xfrm>
            <a:off x="10658796" y="86175"/>
            <a:ext cx="1390008" cy="1816765"/>
          </a:xfrm>
          <a:prstGeom prst="rect">
            <a:avLst/>
          </a:prstGeom>
        </p:spPr>
      </p:pic>
    </p:spTree>
    <p:extLst>
      <p:ext uri="{BB962C8B-B14F-4D97-AF65-F5344CB8AC3E}">
        <p14:creationId xmlns:p14="http://schemas.microsoft.com/office/powerpoint/2010/main" val="142215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6286"/>
            <a:ext cx="10515600" cy="4870677"/>
          </a:xfrm>
        </p:spPr>
        <p:txBody>
          <a:bodyPr>
            <a:normAutofit fontScale="85000" lnSpcReduction="20000"/>
          </a:bodyPr>
          <a:lstStyle/>
          <a:p>
            <a:pPr marL="0" indent="0">
              <a:buNone/>
            </a:pPr>
            <a:r>
              <a:rPr lang="en-GB" dirty="0">
                <a:latin typeface="Candara" panose="020E0502030303020204" pitchFamily="34" charset="0"/>
              </a:rPr>
              <a:t>Physical Education </a:t>
            </a:r>
          </a:p>
          <a:p>
            <a:r>
              <a:rPr lang="en-GB" dirty="0">
                <a:latin typeface="Candara" panose="020E0502030303020204" pitchFamily="34" charset="0"/>
              </a:rPr>
              <a:t>Assessment criteria surrounding leadership, reflection, mind-set, fitness, character and decision making within their report cards pupils are looked at in more depth. </a:t>
            </a:r>
          </a:p>
          <a:p>
            <a:endParaRPr lang="en-GB" dirty="0">
              <a:latin typeface="Candara" panose="020E0502030303020204" pitchFamily="34" charset="0"/>
            </a:endParaRPr>
          </a:p>
          <a:p>
            <a:r>
              <a:rPr lang="en-GB" dirty="0">
                <a:latin typeface="Candara" panose="020E0502030303020204" pitchFamily="34" charset="0"/>
              </a:rPr>
              <a:t>We also promote the use of more detailed subject specific language within lessons.</a:t>
            </a:r>
          </a:p>
          <a:p>
            <a:endParaRPr lang="en-GB" dirty="0">
              <a:latin typeface="Candara" panose="020E0502030303020204" pitchFamily="34" charset="0"/>
            </a:endParaRPr>
          </a:p>
          <a:p>
            <a:r>
              <a:rPr lang="en-GB" dirty="0">
                <a:latin typeface="Candara" panose="020E0502030303020204" pitchFamily="34" charset="0"/>
              </a:rPr>
              <a:t>As the KS3 national curriculum builds on pupils to become more competent and confident in a range of PE activities. </a:t>
            </a:r>
          </a:p>
          <a:p>
            <a:pPr marL="0" indent="0">
              <a:buNone/>
            </a:pPr>
            <a:r>
              <a:rPr lang="en-GB" dirty="0">
                <a:latin typeface="Candara" panose="020E0502030303020204" pitchFamily="34" charset="0"/>
              </a:rPr>
              <a:t> </a:t>
            </a:r>
          </a:p>
          <a:p>
            <a:r>
              <a:rPr lang="en-GB" dirty="0">
                <a:latin typeface="Candara" panose="020E0502030303020204" pitchFamily="34" charset="0"/>
              </a:rPr>
              <a:t>There is also opportunity for leadership development within KS3 lessons and extra-curricular through helping at KS2 clubs, officiating college matches and the sports council.</a:t>
            </a:r>
          </a:p>
          <a:p>
            <a:endParaRPr lang="en-GB" dirty="0"/>
          </a:p>
        </p:txBody>
      </p:sp>
      <p:sp>
        <p:nvSpPr>
          <p:cNvPr id="4" name="Title 1"/>
          <p:cNvSpPr>
            <a:spLocks noGrp="1"/>
          </p:cNvSpPr>
          <p:nvPr>
            <p:ph type="title"/>
          </p:nvPr>
        </p:nvSpPr>
        <p:spPr>
          <a:xfrm>
            <a:off x="838200" y="365125"/>
            <a:ext cx="10515600" cy="941161"/>
          </a:xfrm>
        </p:spPr>
        <p:txBody>
          <a:bodyPr/>
          <a:lstStyle/>
          <a:p>
            <a:r>
              <a:rPr lang="en-GB" dirty="0">
                <a:solidFill>
                  <a:srgbClr val="0070C0"/>
                </a:solidFill>
                <a:latin typeface="XCCW Joined 1a" panose="03050602040000000000" pitchFamily="66" charset="0"/>
              </a:rPr>
              <a:t>Subject Information </a:t>
            </a:r>
            <a:endParaRPr lang="en-GB" dirty="0"/>
          </a:p>
        </p:txBody>
      </p:sp>
      <p:pic>
        <p:nvPicPr>
          <p:cNvPr id="5" name="Picture 4"/>
          <p:cNvPicPr>
            <a:picLocks noChangeAspect="1"/>
          </p:cNvPicPr>
          <p:nvPr/>
        </p:nvPicPr>
        <p:blipFill>
          <a:blip r:embed="rId2"/>
          <a:stretch>
            <a:fillRect/>
          </a:stretch>
        </p:blipFill>
        <p:spPr>
          <a:xfrm>
            <a:off x="10658796" y="86175"/>
            <a:ext cx="1390008" cy="1816765"/>
          </a:xfrm>
          <a:prstGeom prst="rect">
            <a:avLst/>
          </a:prstGeom>
        </p:spPr>
      </p:pic>
    </p:spTree>
    <p:extLst>
      <p:ext uri="{BB962C8B-B14F-4D97-AF65-F5344CB8AC3E}">
        <p14:creationId xmlns:p14="http://schemas.microsoft.com/office/powerpoint/2010/main" val="139844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XCCW Joined 1a" panose="03050602040000000000" pitchFamily="66" charset="0"/>
              </a:rPr>
              <a:t>As a parent…</a:t>
            </a:r>
          </a:p>
        </p:txBody>
      </p:sp>
      <p:sp>
        <p:nvSpPr>
          <p:cNvPr id="3" name="Content Placeholder 2"/>
          <p:cNvSpPr>
            <a:spLocks noGrp="1"/>
          </p:cNvSpPr>
          <p:nvPr>
            <p:ph idx="1"/>
          </p:nvPr>
        </p:nvSpPr>
        <p:spPr/>
        <p:txBody>
          <a:bodyPr>
            <a:normAutofit/>
          </a:bodyPr>
          <a:lstStyle/>
          <a:p>
            <a:r>
              <a:rPr lang="en-GB" dirty="0">
                <a:latin typeface="Candara" panose="020E0502030303020204" pitchFamily="34" charset="0"/>
              </a:rPr>
              <a:t>You could promote your child’s independence at home which would benefit them in school. </a:t>
            </a:r>
            <a:r>
              <a:rPr lang="en-GB" i="1" dirty="0">
                <a:latin typeface="Candara" panose="020E0502030303020204" pitchFamily="34" charset="0"/>
              </a:rPr>
              <a:t>(Checking their </a:t>
            </a:r>
            <a:r>
              <a:rPr lang="en-GB" i="1" dirty="0" err="1">
                <a:latin typeface="Candara" panose="020E0502030303020204" pitchFamily="34" charset="0"/>
              </a:rPr>
              <a:t>epraise</a:t>
            </a:r>
            <a:r>
              <a:rPr lang="en-GB" i="1" dirty="0">
                <a:latin typeface="Candara" panose="020E0502030303020204" pitchFamily="34" charset="0"/>
              </a:rPr>
              <a:t>, planners, having the right equipment)</a:t>
            </a:r>
          </a:p>
          <a:p>
            <a:r>
              <a:rPr lang="en-GB" dirty="0">
                <a:latin typeface="Candara" panose="020E0502030303020204" pitchFamily="34" charset="0"/>
              </a:rPr>
              <a:t>Encourage wider reading of the topics the pupils are studying from a variety of sources.</a:t>
            </a:r>
          </a:p>
          <a:p>
            <a:r>
              <a:rPr lang="en-GB" dirty="0">
                <a:latin typeface="Candara" panose="020E0502030303020204" pitchFamily="34" charset="0"/>
              </a:rPr>
              <a:t>Encouraging them to take more responsibility for homework and behaviour. </a:t>
            </a:r>
          </a:p>
          <a:p>
            <a:r>
              <a:rPr lang="en-GB" dirty="0">
                <a:latin typeface="Candara" panose="020E0502030303020204" pitchFamily="34" charset="0"/>
              </a:rPr>
              <a:t>Understand the stages and scores of your son/daughter so you know how to help at home by attending parents evenings. </a:t>
            </a:r>
          </a:p>
          <a:p>
            <a:endParaRPr lang="en-GB" dirty="0"/>
          </a:p>
        </p:txBody>
      </p:sp>
      <p:pic>
        <p:nvPicPr>
          <p:cNvPr id="4" name="Picture 3"/>
          <p:cNvPicPr>
            <a:picLocks noChangeAspect="1"/>
          </p:cNvPicPr>
          <p:nvPr/>
        </p:nvPicPr>
        <p:blipFill>
          <a:blip r:embed="rId2"/>
          <a:stretch>
            <a:fillRect/>
          </a:stretch>
        </p:blipFill>
        <p:spPr>
          <a:xfrm>
            <a:off x="10658796" y="119523"/>
            <a:ext cx="1390008" cy="1816765"/>
          </a:xfrm>
          <a:prstGeom prst="rect">
            <a:avLst/>
          </a:prstGeom>
        </p:spPr>
      </p:pic>
    </p:spTree>
    <p:extLst>
      <p:ext uri="{BB962C8B-B14F-4D97-AF65-F5344CB8AC3E}">
        <p14:creationId xmlns:p14="http://schemas.microsoft.com/office/powerpoint/2010/main" val="256255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02257" y="1211374"/>
            <a:ext cx="10506973" cy="4643626"/>
          </a:xfrm>
        </p:spPr>
        <p:txBody>
          <a:bodyPr>
            <a:normAutofit/>
          </a:bodyPr>
          <a:lstStyle/>
          <a:p>
            <a:pPr marL="0" indent="0">
              <a:buNone/>
            </a:pPr>
            <a:endParaRPr lang="en-GB" sz="3600" dirty="0">
              <a:solidFill>
                <a:srgbClr val="0070C0"/>
              </a:solidFill>
              <a:latin typeface="XCCW Joined 1a" panose="03050602040000000000" pitchFamily="66" charset="0"/>
            </a:endParaRPr>
          </a:p>
          <a:p>
            <a:pPr marL="0" indent="0">
              <a:buNone/>
            </a:pPr>
            <a:endParaRPr lang="en-GB" sz="3600" dirty="0">
              <a:solidFill>
                <a:srgbClr val="0070C0"/>
              </a:solidFill>
              <a:latin typeface="XCCW Joined 1a" panose="03050602040000000000" pitchFamily="66" charset="0"/>
            </a:endParaRPr>
          </a:p>
          <a:p>
            <a:pPr marL="0" indent="0">
              <a:buNone/>
            </a:pPr>
            <a:r>
              <a:rPr lang="en-GB" sz="4800" dirty="0">
                <a:solidFill>
                  <a:srgbClr val="0070C0"/>
                </a:solidFill>
                <a:latin typeface="XCCW Joined 1a" panose="03050602040000000000" pitchFamily="66" charset="0"/>
              </a:rPr>
              <a:t>How does the curriculum change from KS2 to KS3? </a:t>
            </a:r>
          </a:p>
          <a:p>
            <a:pPr marL="0" indent="0" algn="ctr">
              <a:buNone/>
            </a:pPr>
            <a:r>
              <a:rPr lang="en-GB" b="1" dirty="0">
                <a:solidFill>
                  <a:srgbClr val="0070C0"/>
                </a:solidFill>
                <a:latin typeface="XCCW Joined 1a" panose="03050602040000000000" pitchFamily="66" charset="0"/>
              </a:rPr>
              <a:t>                                                             From SATs to AQA</a:t>
            </a:r>
          </a:p>
          <a:p>
            <a:pPr marL="0" indent="0" algn="ctr">
              <a:buNone/>
            </a:pPr>
            <a:endParaRPr lang="en-GB" b="1" dirty="0">
              <a:solidFill>
                <a:srgbClr val="0070C0"/>
              </a:solidFill>
              <a:latin typeface="XCCW Joined 1a" panose="03050602040000000000" pitchFamily="66" charset="0"/>
            </a:endParaRPr>
          </a:p>
          <a:p>
            <a:pPr marL="0" indent="0" algn="ctr">
              <a:buNone/>
            </a:pPr>
            <a:endParaRPr lang="en-GB" b="1" dirty="0">
              <a:solidFill>
                <a:srgbClr val="0070C0"/>
              </a:solidFill>
              <a:latin typeface="XCCW Joined 1a" panose="03050602040000000000" pitchFamily="66" charset="0"/>
            </a:endParaRPr>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1411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0315" y="1323753"/>
            <a:ext cx="8422697" cy="2105247"/>
          </a:xfrm>
        </p:spPr>
        <p:txBody>
          <a:bodyPr>
            <a:normAutofit/>
          </a:bodyPr>
          <a:lstStyle/>
          <a:p>
            <a:pPr marL="0" indent="0">
              <a:buNone/>
            </a:pPr>
            <a:r>
              <a:rPr lang="en-GB" sz="3600" dirty="0">
                <a:solidFill>
                  <a:srgbClr val="0070C0"/>
                </a:solidFill>
                <a:latin typeface="XCCW Joined 1a" panose="03050602040000000000" pitchFamily="66" charset="0"/>
              </a:rPr>
              <a:t>The focus at Key Stage 2 is primarily on the technical side of English –</a:t>
            </a:r>
            <a:r>
              <a:rPr lang="en-GB" sz="3600" dirty="0" err="1">
                <a:solidFill>
                  <a:srgbClr val="0070C0"/>
                </a:solidFill>
                <a:latin typeface="XCCW Joined 1a" panose="03050602040000000000" pitchFamily="66" charset="0"/>
              </a:rPr>
              <a:t>SPaG</a:t>
            </a:r>
            <a:r>
              <a:rPr lang="en-GB" sz="3600" dirty="0">
                <a:solidFill>
                  <a:srgbClr val="0070C0"/>
                </a:solidFill>
                <a:latin typeface="XCCW Joined 1a" panose="03050602040000000000" pitchFamily="66" charset="0"/>
              </a:rPr>
              <a:t>.</a:t>
            </a: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210315" y="3479168"/>
            <a:ext cx="8704601" cy="3046988"/>
          </a:xfrm>
          <a:prstGeom prst="rect">
            <a:avLst/>
          </a:prstGeom>
          <a:noFill/>
        </p:spPr>
        <p:txBody>
          <a:bodyPr wrap="square" rtlCol="0">
            <a:spAutoFit/>
          </a:bodyPr>
          <a:lstStyle/>
          <a:p>
            <a:r>
              <a:rPr lang="en-GB" sz="3200" dirty="0">
                <a:latin typeface="XCCW Joined 1a" panose="03050602040000000000" pitchFamily="66" charset="0"/>
              </a:rPr>
              <a:t>This requires the pupil to have sound knowledge of concepts like word class, sentence structure, punctuation and spelling etc. which will prepare them for their end of KS2 test: SATs.</a:t>
            </a:r>
          </a:p>
        </p:txBody>
      </p:sp>
      <p:pic>
        <p:nvPicPr>
          <p:cNvPr id="4" name="Picture 3"/>
          <p:cNvPicPr>
            <a:picLocks noChangeAspect="1"/>
          </p:cNvPicPr>
          <p:nvPr/>
        </p:nvPicPr>
        <p:blipFill rotWithShape="1">
          <a:blip r:embed="rId5"/>
          <a:srcRect l="16154" r="11389"/>
          <a:stretch/>
        </p:blipFill>
        <p:spPr>
          <a:xfrm>
            <a:off x="9012865" y="1893155"/>
            <a:ext cx="3179135" cy="4377291"/>
          </a:xfrm>
          <a:prstGeom prst="rect">
            <a:avLst/>
          </a:prstGeom>
        </p:spPr>
      </p:pic>
    </p:spTree>
    <p:extLst>
      <p:ext uri="{BB962C8B-B14F-4D97-AF65-F5344CB8AC3E}">
        <p14:creationId xmlns:p14="http://schemas.microsoft.com/office/powerpoint/2010/main" val="834760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33119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2608" y="1354202"/>
            <a:ext cx="10537168" cy="2105247"/>
          </a:xfrm>
        </p:spPr>
        <p:txBody>
          <a:bodyPr>
            <a:normAutofit/>
          </a:bodyPr>
          <a:lstStyle/>
          <a:p>
            <a:pPr marL="0" indent="0">
              <a:buNone/>
            </a:pPr>
            <a:r>
              <a:rPr lang="en-GB" sz="3600" dirty="0">
                <a:solidFill>
                  <a:srgbClr val="0070C0"/>
                </a:solidFill>
                <a:latin typeface="XCCW Joined 1a" panose="03050602040000000000" pitchFamily="66" charset="0"/>
              </a:rPr>
              <a:t>Typical questions on the Year 6 SATs </a:t>
            </a:r>
            <a:r>
              <a:rPr lang="en-GB" sz="3600" dirty="0" err="1">
                <a:solidFill>
                  <a:srgbClr val="0070C0"/>
                </a:solidFill>
                <a:latin typeface="XCCW Joined 1a" panose="03050602040000000000" pitchFamily="66" charset="0"/>
              </a:rPr>
              <a:t>SPaG</a:t>
            </a:r>
            <a:r>
              <a:rPr lang="en-GB" sz="3600" dirty="0">
                <a:solidFill>
                  <a:srgbClr val="0070C0"/>
                </a:solidFill>
                <a:latin typeface="XCCW Joined 1a" panose="03050602040000000000" pitchFamily="66" charset="0"/>
              </a:rPr>
              <a:t> paper look like this:</a:t>
            </a: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3D216B89-E752-4E9D-A1BF-8A7E52CCD95A}"/>
              </a:ext>
            </a:extLst>
          </p:cNvPr>
          <p:cNvPicPr>
            <a:picLocks noChangeAspect="1"/>
          </p:cNvPicPr>
          <p:nvPr/>
        </p:nvPicPr>
        <p:blipFill>
          <a:blip r:embed="rId5"/>
          <a:stretch>
            <a:fillRect/>
          </a:stretch>
        </p:blipFill>
        <p:spPr>
          <a:xfrm>
            <a:off x="1891273" y="2748803"/>
            <a:ext cx="7764079" cy="3356162"/>
          </a:xfrm>
          <a:prstGeom prst="rect">
            <a:avLst/>
          </a:prstGeom>
        </p:spPr>
      </p:pic>
    </p:spTree>
    <p:extLst>
      <p:ext uri="{BB962C8B-B14F-4D97-AF65-F5344CB8AC3E}">
        <p14:creationId xmlns:p14="http://schemas.microsoft.com/office/powerpoint/2010/main" val="100520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33119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42523" y="1144759"/>
            <a:ext cx="10537168" cy="1480489"/>
          </a:xfrm>
        </p:spPr>
        <p:txBody>
          <a:bodyPr>
            <a:normAutofit lnSpcReduction="10000"/>
          </a:bodyPr>
          <a:lstStyle/>
          <a:p>
            <a:pPr marL="0" indent="0">
              <a:buNone/>
            </a:pPr>
            <a:r>
              <a:rPr lang="en-GB" sz="3600" dirty="0">
                <a:solidFill>
                  <a:srgbClr val="0070C0"/>
                </a:solidFill>
                <a:latin typeface="XCCW Joined 1a" panose="03050602040000000000" pitchFamily="66" charset="0"/>
              </a:rPr>
              <a:t>In reading at KS2, questions focus on locating and retrieving information and making inferences. </a:t>
            </a: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C2D83D96-8B0A-4D89-AB16-281C4E264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97" y="2672229"/>
            <a:ext cx="9574480" cy="3986329"/>
          </a:xfrm>
          <a:prstGeom prst="rect">
            <a:avLst/>
          </a:prstGeom>
        </p:spPr>
      </p:pic>
    </p:spTree>
    <p:extLst>
      <p:ext uri="{BB962C8B-B14F-4D97-AF65-F5344CB8AC3E}">
        <p14:creationId xmlns:p14="http://schemas.microsoft.com/office/powerpoint/2010/main" val="307476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884"/>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80949" y="1427895"/>
            <a:ext cx="11227935" cy="2105247"/>
          </a:xfrm>
        </p:spPr>
        <p:txBody>
          <a:bodyPr>
            <a:normAutofit/>
          </a:bodyPr>
          <a:lstStyle/>
          <a:p>
            <a:pPr marL="0" indent="0">
              <a:buNone/>
            </a:pPr>
            <a:r>
              <a:rPr lang="en-GB" dirty="0">
                <a:solidFill>
                  <a:srgbClr val="0070C0"/>
                </a:solidFill>
                <a:latin typeface="XCCW Joined 1a" panose="03050602040000000000" pitchFamily="66" charset="0"/>
              </a:rPr>
              <a:t>At Key Stage 3, the focus completely changes from the technical aspects of language and the more simple aspects of reading to the </a:t>
            </a:r>
            <a:r>
              <a:rPr lang="en-GB" i="1" dirty="0">
                <a:solidFill>
                  <a:srgbClr val="0070C0"/>
                </a:solidFill>
                <a:latin typeface="XCCW Joined 1a" panose="03050602040000000000" pitchFamily="66" charset="0"/>
              </a:rPr>
              <a:t>analysis of language </a:t>
            </a:r>
            <a:r>
              <a:rPr lang="en-GB" dirty="0">
                <a:solidFill>
                  <a:srgbClr val="0070C0"/>
                </a:solidFill>
                <a:latin typeface="XCCW Joined 1a" panose="03050602040000000000" pitchFamily="66" charset="0"/>
              </a:rPr>
              <a:t>(in reading) and writing for different purposes (in writing). </a:t>
            </a:r>
            <a:endParaRPr lang="en-GB" sz="3600" dirty="0">
              <a:solidFill>
                <a:srgbClr val="0070C0"/>
              </a:solidFill>
              <a:latin typeface="XCCW Joined 1a" panose="03050602040000000000" pitchFamily="66" charset="0"/>
            </a:endParaRPr>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80948" y="3940782"/>
            <a:ext cx="11830101" cy="1354217"/>
          </a:xfrm>
          <a:prstGeom prst="rect">
            <a:avLst/>
          </a:prstGeom>
          <a:noFill/>
        </p:spPr>
        <p:txBody>
          <a:bodyPr wrap="square" rtlCol="0">
            <a:spAutoFit/>
          </a:bodyPr>
          <a:lstStyle/>
          <a:p>
            <a:r>
              <a:rPr lang="en-GB" dirty="0">
                <a:solidFill>
                  <a:srgbClr val="0070C0"/>
                </a:solidFill>
                <a:latin typeface="XCCW Joined 1a" panose="03050602040000000000" pitchFamily="66" charset="0"/>
              </a:rPr>
              <a:t>This prepares them for their end of KS3 test – </a:t>
            </a:r>
          </a:p>
          <a:p>
            <a:endParaRPr lang="en-GB" u="sng" dirty="0">
              <a:solidFill>
                <a:srgbClr val="0070C0"/>
              </a:solidFill>
              <a:latin typeface="XCCW Joined 1a" panose="03050602040000000000" pitchFamily="66" charset="0"/>
            </a:endParaRPr>
          </a:p>
          <a:p>
            <a:endParaRPr lang="en-GB" dirty="0">
              <a:solidFill>
                <a:srgbClr val="0070C0"/>
              </a:solidFill>
              <a:latin typeface="XCCW Joined 1a" panose="03050602040000000000" pitchFamily="66" charset="0"/>
            </a:endParaRPr>
          </a:p>
          <a:p>
            <a:r>
              <a:rPr lang="en-GB" sz="2800" u="sng" dirty="0">
                <a:solidFill>
                  <a:srgbClr val="0070C0"/>
                </a:solidFill>
                <a:latin typeface="XCCW Joined 1a" panose="03050602040000000000" pitchFamily="66" charset="0"/>
              </a:rPr>
              <a:t>The AQA Test in Reading &amp;Writing</a:t>
            </a:r>
          </a:p>
        </p:txBody>
      </p:sp>
    </p:spTree>
    <p:extLst>
      <p:ext uri="{BB962C8B-B14F-4D97-AF65-F5344CB8AC3E}">
        <p14:creationId xmlns:p14="http://schemas.microsoft.com/office/powerpoint/2010/main" val="2310928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ve\Documents\Computer\PP themes\Blue-Effect-Powerpoint-Backgrounds.jpg">
            <a:extLst>
              <a:ext uri="{FF2B5EF4-FFF2-40B4-BE49-F238E27FC236}">
                <a16:creationId xmlns:a16="http://schemas.microsoft.com/office/drawing/2014/main" id="{284D9363-F43B-46A1-925D-6E2AF8D60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BAD47B-1F7B-42C1-9CD1-B5FC91D1B92F}"/>
              </a:ext>
            </a:extLst>
          </p:cNvPr>
          <p:cNvSpPr>
            <a:spLocks noGrp="1"/>
          </p:cNvSpPr>
          <p:nvPr>
            <p:ph type="title"/>
          </p:nvPr>
        </p:nvSpPr>
        <p:spPr>
          <a:xfrm>
            <a:off x="658906" y="1667154"/>
            <a:ext cx="10515600" cy="1325563"/>
          </a:xfrm>
        </p:spPr>
        <p:txBody>
          <a:bodyPr>
            <a:noAutofit/>
          </a:bodyPr>
          <a:lstStyle/>
          <a:p>
            <a:r>
              <a:rPr lang="en-GB" sz="2800" dirty="0">
                <a:solidFill>
                  <a:srgbClr val="0070C0"/>
                </a:solidFill>
                <a:latin typeface="XCCW Joined 1a" panose="03050602040000000000" pitchFamily="66" charset="0"/>
              </a:rPr>
              <a:t>In KS3, pupils are expected to consolidate their knowledge of grammar and vocabulary. They do this by:</a:t>
            </a:r>
            <a:br>
              <a:rPr lang="en-GB" sz="2800" dirty="0">
                <a:solidFill>
                  <a:srgbClr val="0070C0"/>
                </a:solidFill>
                <a:latin typeface="XCCW Joined 1a" panose="03050602040000000000" pitchFamily="66" charset="0"/>
              </a:rPr>
            </a:br>
            <a:endParaRPr lang="en-GB" sz="2800" dirty="0"/>
          </a:p>
        </p:txBody>
      </p:sp>
      <p:sp>
        <p:nvSpPr>
          <p:cNvPr id="3" name="Content Placeholder 2">
            <a:extLst>
              <a:ext uri="{FF2B5EF4-FFF2-40B4-BE49-F238E27FC236}">
                <a16:creationId xmlns:a16="http://schemas.microsoft.com/office/drawing/2014/main" id="{ECD9CE8A-ED2C-454C-BC77-CF25A1395AB7}"/>
              </a:ext>
            </a:extLst>
          </p:cNvPr>
          <p:cNvSpPr>
            <a:spLocks noGrp="1"/>
          </p:cNvSpPr>
          <p:nvPr>
            <p:ph idx="1"/>
          </p:nvPr>
        </p:nvSpPr>
        <p:spPr>
          <a:xfrm>
            <a:off x="398930" y="2766219"/>
            <a:ext cx="11712388" cy="4509120"/>
          </a:xfrm>
        </p:spPr>
        <p:txBody>
          <a:bodyPr>
            <a:normAutofit/>
          </a:bodyPr>
          <a:lstStyle/>
          <a:p>
            <a:pPr>
              <a:lnSpc>
                <a:spcPct val="120000"/>
              </a:lnSpc>
            </a:pPr>
            <a:r>
              <a:rPr lang="en-GB" sz="1800" dirty="0">
                <a:solidFill>
                  <a:srgbClr val="0070C0"/>
                </a:solidFill>
                <a:latin typeface="XCCW Joined 1a" panose="03050602040000000000" pitchFamily="66" charset="0"/>
              </a:rPr>
              <a:t>Analysing more challenging texts</a:t>
            </a:r>
          </a:p>
          <a:p>
            <a:pPr>
              <a:lnSpc>
                <a:spcPct val="120000"/>
              </a:lnSpc>
            </a:pPr>
            <a:r>
              <a:rPr lang="en-GB" sz="1800" dirty="0">
                <a:solidFill>
                  <a:srgbClr val="0070C0"/>
                </a:solidFill>
                <a:latin typeface="XCCW Joined 1a" panose="03050602040000000000" pitchFamily="66" charset="0"/>
              </a:rPr>
              <a:t>Studying the effectiveness of the grammatical features of the texts they read</a:t>
            </a:r>
          </a:p>
          <a:p>
            <a:pPr>
              <a:lnSpc>
                <a:spcPct val="120000"/>
              </a:lnSpc>
            </a:pPr>
            <a:r>
              <a:rPr lang="en-GB" sz="1800" dirty="0">
                <a:solidFill>
                  <a:srgbClr val="0070C0"/>
                </a:solidFill>
                <a:latin typeface="XCCW Joined 1a" panose="03050602040000000000" pitchFamily="66" charset="0"/>
              </a:rPr>
              <a:t>Picking up new vocabulary and grammatical tools from the books and other texts they read, and using them in their own writing and speech</a:t>
            </a:r>
          </a:p>
          <a:p>
            <a:pPr>
              <a:lnSpc>
                <a:spcPct val="120000"/>
              </a:lnSpc>
            </a:pPr>
            <a:r>
              <a:rPr lang="en-GB" sz="1800" dirty="0">
                <a:solidFill>
                  <a:srgbClr val="0070C0"/>
                </a:solidFill>
                <a:latin typeface="XCCW Joined 1a" panose="03050602040000000000" pitchFamily="66" charset="0"/>
              </a:rPr>
              <a:t>Understanding the differences between written and spoken English, including formal and informal registers, and Standard English</a:t>
            </a:r>
          </a:p>
          <a:p>
            <a:pPr>
              <a:lnSpc>
                <a:spcPct val="120000"/>
              </a:lnSpc>
            </a:pPr>
            <a:r>
              <a:rPr lang="en-GB" sz="1800" dirty="0">
                <a:solidFill>
                  <a:srgbClr val="0070C0"/>
                </a:solidFill>
                <a:latin typeface="XCCW Joined 1a" panose="03050602040000000000" pitchFamily="66" charset="0"/>
              </a:rPr>
              <a:t>Using Standard English confidently and consistently in their written and spoken work</a:t>
            </a:r>
          </a:p>
          <a:p>
            <a:pPr>
              <a:lnSpc>
                <a:spcPct val="120000"/>
              </a:lnSpc>
            </a:pPr>
            <a:r>
              <a:rPr lang="en-GB" sz="1800" dirty="0">
                <a:solidFill>
                  <a:srgbClr val="0070C0"/>
                </a:solidFill>
                <a:latin typeface="XCCW Joined 1a" panose="03050602040000000000" pitchFamily="66" charset="0"/>
              </a:rPr>
              <a:t>Using linguistic and literary terminology to discuss </a:t>
            </a:r>
            <a:r>
              <a:rPr lang="en-GB" sz="1800" b="1" dirty="0">
                <a:solidFill>
                  <a:srgbClr val="0070C0"/>
                </a:solidFill>
                <a:latin typeface="XCCW Joined 1a" panose="03050602040000000000" pitchFamily="66" charset="0"/>
              </a:rPr>
              <a:t>reading, writing and spoken language.</a:t>
            </a:r>
          </a:p>
        </p:txBody>
      </p:sp>
      <p:pic>
        <p:nvPicPr>
          <p:cNvPr id="5" name="Picture 4">
            <a:extLst>
              <a:ext uri="{FF2B5EF4-FFF2-40B4-BE49-F238E27FC236}">
                <a16:creationId xmlns:a16="http://schemas.microsoft.com/office/drawing/2014/main" id="{79AD04C4-18D7-41CE-9CC9-E43CB81A3000}"/>
              </a:ext>
            </a:extLst>
          </p:cNvPr>
          <p:cNvPicPr>
            <a:picLocks noChangeAspect="1"/>
          </p:cNvPicPr>
          <p:nvPr/>
        </p:nvPicPr>
        <p:blipFill>
          <a:blip r:embed="rId3"/>
          <a:stretch>
            <a:fillRect/>
          </a:stretch>
        </p:blipFill>
        <p:spPr>
          <a:xfrm>
            <a:off x="10615735" y="0"/>
            <a:ext cx="1390008" cy="1816765"/>
          </a:xfrm>
          <a:prstGeom prst="rect">
            <a:avLst/>
          </a:prstGeom>
        </p:spPr>
      </p:pic>
    </p:spTree>
    <p:extLst>
      <p:ext uri="{BB962C8B-B14F-4D97-AF65-F5344CB8AC3E}">
        <p14:creationId xmlns:p14="http://schemas.microsoft.com/office/powerpoint/2010/main" val="2598043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ve\Documents\Computer\PP themes\Blue-Effect-Powerpoint-Backgrounds.jpg">
            <a:extLst>
              <a:ext uri="{FF2B5EF4-FFF2-40B4-BE49-F238E27FC236}">
                <a16:creationId xmlns:a16="http://schemas.microsoft.com/office/drawing/2014/main" id="{284D9363-F43B-46A1-925D-6E2AF8D60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BAD47B-1F7B-42C1-9CD1-B5FC91D1B92F}"/>
              </a:ext>
            </a:extLst>
          </p:cNvPr>
          <p:cNvSpPr>
            <a:spLocks noGrp="1"/>
          </p:cNvSpPr>
          <p:nvPr>
            <p:ph type="title"/>
          </p:nvPr>
        </p:nvSpPr>
        <p:spPr>
          <a:xfrm>
            <a:off x="186257" y="720328"/>
            <a:ext cx="10515600" cy="1325563"/>
          </a:xfrm>
        </p:spPr>
        <p:txBody>
          <a:bodyPr>
            <a:noAutofit/>
          </a:bodyPr>
          <a:lstStyle/>
          <a:p>
            <a:br>
              <a:rPr lang="en-GB" sz="2800" dirty="0">
                <a:solidFill>
                  <a:srgbClr val="0070C0"/>
                </a:solidFill>
                <a:latin typeface="XCCW Joined 1a" panose="03050602040000000000" pitchFamily="66" charset="0"/>
              </a:rPr>
            </a:br>
            <a:r>
              <a:rPr lang="en-GB" sz="2800" dirty="0">
                <a:solidFill>
                  <a:srgbClr val="0070C0"/>
                </a:solidFill>
                <a:latin typeface="XCCW Joined 1a" panose="03050602040000000000" pitchFamily="66" charset="0"/>
              </a:rPr>
              <a:t>AQA Assessment </a:t>
            </a:r>
            <a:endParaRPr lang="en-GB" sz="2800" dirty="0"/>
          </a:p>
        </p:txBody>
      </p:sp>
      <p:sp>
        <p:nvSpPr>
          <p:cNvPr id="3" name="Content Placeholder 2">
            <a:extLst>
              <a:ext uri="{FF2B5EF4-FFF2-40B4-BE49-F238E27FC236}">
                <a16:creationId xmlns:a16="http://schemas.microsoft.com/office/drawing/2014/main" id="{ECD9CE8A-ED2C-454C-BC77-CF25A1395AB7}"/>
              </a:ext>
            </a:extLst>
          </p:cNvPr>
          <p:cNvSpPr>
            <a:spLocks noGrp="1"/>
          </p:cNvSpPr>
          <p:nvPr>
            <p:ph idx="1"/>
          </p:nvPr>
        </p:nvSpPr>
        <p:spPr>
          <a:xfrm>
            <a:off x="186257" y="1941466"/>
            <a:ext cx="11712388" cy="4509120"/>
          </a:xfrm>
        </p:spPr>
        <p:txBody>
          <a:bodyPr>
            <a:normAutofit/>
          </a:bodyPr>
          <a:lstStyle/>
          <a:p>
            <a:pPr marL="0" indent="0">
              <a:lnSpc>
                <a:spcPct val="120000"/>
              </a:lnSpc>
              <a:buNone/>
            </a:pPr>
            <a:r>
              <a:rPr lang="en-GB" sz="1800" b="1" dirty="0">
                <a:solidFill>
                  <a:srgbClr val="0070C0"/>
                </a:solidFill>
                <a:latin typeface="XCCW Joined 1a" panose="03050602040000000000" pitchFamily="66" charset="0"/>
              </a:rPr>
              <a:t>The assessment is divided into two sections (reading and writing).</a:t>
            </a:r>
          </a:p>
          <a:p>
            <a:pPr marL="0" indent="0">
              <a:lnSpc>
                <a:spcPct val="120000"/>
              </a:lnSpc>
              <a:buNone/>
            </a:pPr>
            <a:endParaRPr lang="en-GB" sz="1800" b="1" u="sng" dirty="0">
              <a:solidFill>
                <a:srgbClr val="0070C0"/>
              </a:solidFill>
              <a:latin typeface="XCCW Joined 1a" panose="03050602040000000000" pitchFamily="66" charset="0"/>
            </a:endParaRPr>
          </a:p>
          <a:p>
            <a:pPr marL="0" indent="0">
              <a:lnSpc>
                <a:spcPct val="120000"/>
              </a:lnSpc>
              <a:buNone/>
            </a:pPr>
            <a:r>
              <a:rPr lang="en-GB" sz="1800" b="1" u="sng" dirty="0">
                <a:solidFill>
                  <a:srgbClr val="0070C0"/>
                </a:solidFill>
                <a:latin typeface="XCCW Joined 1a" panose="03050602040000000000" pitchFamily="66" charset="0"/>
              </a:rPr>
              <a:t>Reading</a:t>
            </a:r>
            <a:r>
              <a:rPr lang="en-GB" sz="1800" b="1" dirty="0">
                <a:solidFill>
                  <a:srgbClr val="0070C0"/>
                </a:solidFill>
                <a:latin typeface="XCCW Joined 1a" panose="03050602040000000000" pitchFamily="66" charset="0"/>
              </a:rPr>
              <a:t> </a:t>
            </a:r>
          </a:p>
          <a:p>
            <a:pPr marL="0" indent="0">
              <a:lnSpc>
                <a:spcPct val="120000"/>
              </a:lnSpc>
              <a:buNone/>
            </a:pPr>
            <a:r>
              <a:rPr lang="en-GB" sz="1800" b="1" dirty="0">
                <a:solidFill>
                  <a:srgbClr val="00B0F0"/>
                </a:solidFill>
                <a:latin typeface="XCCW Joined 1a" panose="03050602040000000000" pitchFamily="66" charset="0"/>
              </a:rPr>
              <a:t>The reading section focuses on a pupil’s ability to understand challenging texts and to critically analyse through making comparisons, studying plot and recognising literary techniques. </a:t>
            </a:r>
          </a:p>
          <a:p>
            <a:pPr marL="0" indent="0">
              <a:lnSpc>
                <a:spcPct val="120000"/>
              </a:lnSpc>
              <a:buNone/>
            </a:pPr>
            <a:r>
              <a:rPr lang="en-GB" sz="1800" b="1" dirty="0">
                <a:solidFill>
                  <a:srgbClr val="00B0F0"/>
                </a:solidFill>
                <a:latin typeface="XCCW Joined 1a" panose="03050602040000000000" pitchFamily="66" charset="0"/>
              </a:rPr>
              <a:t>Reading response require the use of PEZE. </a:t>
            </a:r>
          </a:p>
          <a:p>
            <a:pPr marL="0" indent="0">
              <a:lnSpc>
                <a:spcPct val="120000"/>
              </a:lnSpc>
              <a:buNone/>
            </a:pPr>
            <a:r>
              <a:rPr lang="en-GB" sz="1800" b="1" u="sng" dirty="0">
                <a:solidFill>
                  <a:srgbClr val="0070C0"/>
                </a:solidFill>
                <a:latin typeface="XCCW Joined 1a" panose="03050602040000000000" pitchFamily="66" charset="0"/>
              </a:rPr>
              <a:t>Writing (40 marks)</a:t>
            </a:r>
          </a:p>
          <a:p>
            <a:pPr marL="0" indent="0">
              <a:lnSpc>
                <a:spcPct val="120000"/>
              </a:lnSpc>
              <a:buNone/>
            </a:pPr>
            <a:r>
              <a:rPr lang="en-GB" sz="1800" b="1" dirty="0">
                <a:solidFill>
                  <a:srgbClr val="00B0F0"/>
                </a:solidFill>
                <a:latin typeface="XCCW Joined 1a" panose="03050602040000000000" pitchFamily="66" charset="0"/>
              </a:rPr>
              <a:t>Writing focuses on the content and organisation of written work and the technical accuracy of a students work. </a:t>
            </a:r>
          </a:p>
        </p:txBody>
      </p:sp>
      <p:pic>
        <p:nvPicPr>
          <p:cNvPr id="5" name="Picture 4">
            <a:extLst>
              <a:ext uri="{FF2B5EF4-FFF2-40B4-BE49-F238E27FC236}">
                <a16:creationId xmlns:a16="http://schemas.microsoft.com/office/drawing/2014/main" id="{79AD04C4-18D7-41CE-9CC9-E43CB81A3000}"/>
              </a:ext>
            </a:extLst>
          </p:cNvPr>
          <p:cNvPicPr>
            <a:picLocks noChangeAspect="1"/>
          </p:cNvPicPr>
          <p:nvPr/>
        </p:nvPicPr>
        <p:blipFill>
          <a:blip r:embed="rId3"/>
          <a:stretch>
            <a:fillRect/>
          </a:stretch>
        </p:blipFill>
        <p:spPr>
          <a:xfrm>
            <a:off x="10615735" y="0"/>
            <a:ext cx="1390008" cy="1816765"/>
          </a:xfrm>
          <a:prstGeom prst="rect">
            <a:avLst/>
          </a:prstGeom>
        </p:spPr>
      </p:pic>
    </p:spTree>
    <p:extLst>
      <p:ext uri="{BB962C8B-B14F-4D97-AF65-F5344CB8AC3E}">
        <p14:creationId xmlns:p14="http://schemas.microsoft.com/office/powerpoint/2010/main" val="338751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21" y="234496"/>
            <a:ext cx="11887200" cy="826676"/>
          </a:xfrm>
        </p:spPr>
        <p:txBody>
          <a:bodyPr>
            <a:normAutofit fontScale="90000"/>
          </a:bodyPr>
          <a:lstStyle/>
          <a:p>
            <a:pPr algn="ctr"/>
            <a:br>
              <a:rPr lang="en-GB" dirty="0">
                <a:solidFill>
                  <a:srgbClr val="0070C0"/>
                </a:solidFill>
                <a:latin typeface="XCCW Joined 1a" panose="03050602040000000000" pitchFamily="66" charset="0"/>
              </a:rPr>
            </a:br>
            <a:r>
              <a:rPr lang="en-GB" dirty="0">
                <a:solidFill>
                  <a:srgbClr val="0070C0"/>
                </a:solidFill>
                <a:latin typeface="XCCW Joined 1a" panose="03050602040000000000" pitchFamily="66" charset="0"/>
              </a:rPr>
              <a:t>Love to Learn; Learn to Live; </a:t>
            </a:r>
            <a:br>
              <a:rPr lang="en-GB" dirty="0">
                <a:solidFill>
                  <a:srgbClr val="0070C0"/>
                </a:solidFill>
                <a:latin typeface="XCCW Joined 1a" panose="03050602040000000000" pitchFamily="66" charset="0"/>
              </a:rPr>
            </a:br>
            <a:r>
              <a:rPr lang="en-GB" dirty="0">
                <a:solidFill>
                  <a:srgbClr val="0070C0"/>
                </a:solidFill>
                <a:latin typeface="XCCW Joined 1a" panose="03050602040000000000" pitchFamily="66" charset="0"/>
              </a:rPr>
              <a:t>Live to Love</a:t>
            </a:r>
          </a:p>
        </p:txBody>
      </p:sp>
      <p:pic>
        <p:nvPicPr>
          <p:cNvPr id="5" name="Picture 4"/>
          <p:cNvPicPr>
            <a:picLocks noChangeAspect="1"/>
          </p:cNvPicPr>
          <p:nvPr/>
        </p:nvPicPr>
        <p:blipFill>
          <a:blip r:embed="rId2"/>
          <a:stretch>
            <a:fillRect/>
          </a:stretch>
        </p:blipFill>
        <p:spPr>
          <a:xfrm>
            <a:off x="1128156" y="1734411"/>
            <a:ext cx="9807530" cy="4595137"/>
          </a:xfrm>
          <a:prstGeom prst="rect">
            <a:avLst/>
          </a:prstGeom>
        </p:spPr>
      </p:pic>
    </p:spTree>
    <p:extLst>
      <p:ext uri="{BB962C8B-B14F-4D97-AF65-F5344CB8AC3E}">
        <p14:creationId xmlns:p14="http://schemas.microsoft.com/office/powerpoint/2010/main" val="4160509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ve\Documents\Computer\PP themes\Blue-Effect-Powerpoint-Backgrounds.jpg">
            <a:extLst>
              <a:ext uri="{FF2B5EF4-FFF2-40B4-BE49-F238E27FC236}">
                <a16:creationId xmlns:a16="http://schemas.microsoft.com/office/drawing/2014/main" id="{284D9363-F43B-46A1-925D-6E2AF8D60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707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9AD04C4-18D7-41CE-9CC9-E43CB81A3000}"/>
              </a:ext>
            </a:extLst>
          </p:cNvPr>
          <p:cNvPicPr>
            <a:picLocks noChangeAspect="1"/>
          </p:cNvPicPr>
          <p:nvPr/>
        </p:nvPicPr>
        <p:blipFill>
          <a:blip r:embed="rId3"/>
          <a:stretch>
            <a:fillRect/>
          </a:stretch>
        </p:blipFill>
        <p:spPr>
          <a:xfrm>
            <a:off x="10615735" y="0"/>
            <a:ext cx="1390008" cy="1816765"/>
          </a:xfrm>
          <a:prstGeom prst="rect">
            <a:avLst/>
          </a:prstGeom>
        </p:spPr>
      </p:pic>
      <p:sp>
        <p:nvSpPr>
          <p:cNvPr id="6" name="Content Placeholder 2">
            <a:extLst>
              <a:ext uri="{FF2B5EF4-FFF2-40B4-BE49-F238E27FC236}">
                <a16:creationId xmlns:a16="http://schemas.microsoft.com/office/drawing/2014/main" id="{B6208314-A04E-4F63-B916-618E6F2CC1DA}"/>
              </a:ext>
            </a:extLst>
          </p:cNvPr>
          <p:cNvSpPr txBox="1">
            <a:spLocks/>
          </p:cNvSpPr>
          <p:nvPr/>
        </p:nvSpPr>
        <p:spPr>
          <a:xfrm>
            <a:off x="571500" y="2022332"/>
            <a:ext cx="11049000" cy="4509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The author uses hyperbole to emphasise Darren’s feelings. </a:t>
            </a:r>
            <a:r>
              <a:rPr lang="en-GB" dirty="0">
                <a:solidFill>
                  <a:srgbClr val="FF0000"/>
                </a:solidFill>
              </a:rPr>
              <a:t>For example, in the text, it says, “I shut the window and fled to the safety of my bed”. </a:t>
            </a:r>
            <a:r>
              <a:rPr lang="en-GB" dirty="0">
                <a:solidFill>
                  <a:srgbClr val="7030A0"/>
                </a:solidFill>
              </a:rPr>
              <a:t>The verb “fled” is particularly important as it implies that Darren was trying to run away or escape from a life or death situation. The reference to danger along side the mention of ‘safety’ shows the conflict within Darren’s own emotions. </a:t>
            </a:r>
            <a:r>
              <a:rPr lang="en-GB" dirty="0">
                <a:solidFill>
                  <a:srgbClr val="00B050"/>
                </a:solidFill>
              </a:rPr>
              <a:t>The authors use of exaggeration, whilst Darren is alone in his bedroom,  creates a sense of fear for the reader. They become concerned that Darren and maybe even his family are in danger. The extract shows that although Darren is at home, during this time, he feels lonely as he discusses the difficulties of talking to his family. The feeling of dread and fear is then amplified by the mention of vampires attacking their home.</a:t>
            </a:r>
          </a:p>
        </p:txBody>
      </p:sp>
      <p:sp>
        <p:nvSpPr>
          <p:cNvPr id="9" name="Title 1">
            <a:extLst>
              <a:ext uri="{FF2B5EF4-FFF2-40B4-BE49-F238E27FC236}">
                <a16:creationId xmlns:a16="http://schemas.microsoft.com/office/drawing/2014/main" id="{2FF7B153-EDD3-4BE5-8C69-2E98A12BFD04}"/>
              </a:ext>
            </a:extLst>
          </p:cNvPr>
          <p:cNvSpPr txBox="1">
            <a:spLocks/>
          </p:cNvSpPr>
          <p:nvPr/>
        </p:nvSpPr>
        <p:spPr>
          <a:xfrm>
            <a:off x="571500" y="59398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dirty="0"/>
              <a:t>P </a:t>
            </a:r>
            <a:r>
              <a:rPr lang="en-GB" sz="4800" dirty="0">
                <a:solidFill>
                  <a:srgbClr val="FF0000"/>
                </a:solidFill>
              </a:rPr>
              <a:t>E</a:t>
            </a:r>
            <a:r>
              <a:rPr lang="en-GB" sz="4800" dirty="0"/>
              <a:t> </a:t>
            </a:r>
            <a:r>
              <a:rPr lang="en-GB" sz="4800" dirty="0">
                <a:solidFill>
                  <a:srgbClr val="7030A0"/>
                </a:solidFill>
              </a:rPr>
              <a:t>Z</a:t>
            </a:r>
            <a:r>
              <a:rPr lang="en-GB" sz="4800" dirty="0"/>
              <a:t> </a:t>
            </a:r>
            <a:r>
              <a:rPr lang="en-GB" sz="4800" dirty="0">
                <a:solidFill>
                  <a:srgbClr val="00B050"/>
                </a:solidFill>
              </a:rPr>
              <a:t>E</a:t>
            </a:r>
          </a:p>
          <a:p>
            <a:pPr algn="ctr"/>
            <a:r>
              <a:rPr lang="en-GB" sz="4800" dirty="0"/>
              <a:t>Point</a:t>
            </a:r>
            <a:r>
              <a:rPr lang="en-GB" sz="4800" dirty="0">
                <a:solidFill>
                  <a:srgbClr val="00B050"/>
                </a:solidFill>
              </a:rPr>
              <a:t> </a:t>
            </a:r>
            <a:r>
              <a:rPr lang="en-GB" sz="4800" dirty="0">
                <a:solidFill>
                  <a:srgbClr val="FF0000"/>
                </a:solidFill>
              </a:rPr>
              <a:t>Evidence</a:t>
            </a:r>
            <a:r>
              <a:rPr lang="en-GB" sz="4800" dirty="0">
                <a:solidFill>
                  <a:srgbClr val="00B050"/>
                </a:solidFill>
              </a:rPr>
              <a:t> </a:t>
            </a:r>
            <a:r>
              <a:rPr lang="en-GB" sz="4800" dirty="0">
                <a:solidFill>
                  <a:srgbClr val="7030A0"/>
                </a:solidFill>
              </a:rPr>
              <a:t>Zoom (analyse) </a:t>
            </a:r>
            <a:r>
              <a:rPr lang="en-GB" sz="4800" dirty="0">
                <a:solidFill>
                  <a:srgbClr val="00B050"/>
                </a:solidFill>
              </a:rPr>
              <a:t>Explain  </a:t>
            </a:r>
          </a:p>
        </p:txBody>
      </p:sp>
    </p:spTree>
    <p:extLst>
      <p:ext uri="{BB962C8B-B14F-4D97-AF65-F5344CB8AC3E}">
        <p14:creationId xmlns:p14="http://schemas.microsoft.com/office/powerpoint/2010/main" val="852685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884"/>
            <a:ext cx="12192000" cy="41871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5396" y="-67612"/>
            <a:ext cx="4000759" cy="5943600"/>
          </a:xfrm>
        </p:spPr>
        <p:txBody>
          <a:bodyPr>
            <a:normAutofit/>
          </a:bodyPr>
          <a:lstStyle/>
          <a:p>
            <a:pPr marL="0" indent="0">
              <a:buNone/>
            </a:pPr>
            <a:endParaRPr lang="en-GB" sz="2400" dirty="0">
              <a:solidFill>
                <a:srgbClr val="0070C0"/>
              </a:solidFill>
              <a:latin typeface="XCCW Joined 1a" panose="03050602040000000000" pitchFamily="66" charset="0"/>
            </a:endParaRPr>
          </a:p>
          <a:p>
            <a:pPr marL="0" indent="0">
              <a:buNone/>
            </a:pPr>
            <a:r>
              <a:rPr lang="en-GB" sz="2400" dirty="0">
                <a:solidFill>
                  <a:srgbClr val="0070C0"/>
                </a:solidFill>
                <a:latin typeface="XCCW Joined 1a" panose="03050602040000000000" pitchFamily="66" charset="0"/>
              </a:rPr>
              <a:t>Reading </a:t>
            </a:r>
          </a:p>
          <a:p>
            <a:pPr marL="0" indent="0">
              <a:buNone/>
            </a:pPr>
            <a:endParaRPr lang="en-GB" sz="2400" dirty="0">
              <a:solidFill>
                <a:srgbClr val="0070C0"/>
              </a:solidFill>
              <a:latin typeface="XCCW Joined 1a" panose="03050602040000000000" pitchFamily="66" charset="0"/>
            </a:endParaRPr>
          </a:p>
          <a:p>
            <a:pPr marL="0" indent="0">
              <a:buNone/>
            </a:pPr>
            <a:endParaRPr lang="en-GB" sz="2400" dirty="0">
              <a:solidFill>
                <a:srgbClr val="0070C0"/>
              </a:solidFill>
              <a:latin typeface="XCCW Joined 1a" panose="03050602040000000000" pitchFamily="66" charset="0"/>
            </a:endParaRPr>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878" y="1075418"/>
            <a:ext cx="10058400" cy="1758578"/>
          </a:xfrm>
          <a:prstGeom prst="rect">
            <a:avLst/>
          </a:prstGeom>
        </p:spPr>
      </p:pic>
      <p:sp>
        <p:nvSpPr>
          <p:cNvPr id="4" name="TextBox 3"/>
          <p:cNvSpPr txBox="1"/>
          <p:nvPr/>
        </p:nvSpPr>
        <p:spPr>
          <a:xfrm>
            <a:off x="615142" y="2493818"/>
            <a:ext cx="10773295" cy="4154984"/>
          </a:xfrm>
          <a:prstGeom prst="rect">
            <a:avLst/>
          </a:prstGeom>
          <a:noFill/>
        </p:spPr>
        <p:txBody>
          <a:bodyPr wrap="square" rtlCol="0">
            <a:spAutoFit/>
          </a:bodyPr>
          <a:lstStyle/>
          <a:p>
            <a:r>
              <a:rPr lang="en-GB" sz="2400" dirty="0">
                <a:solidFill>
                  <a:srgbClr val="0070C0"/>
                </a:solidFill>
                <a:latin typeface="XCCW Joined 1a" panose="03050602040000000000" pitchFamily="66" charset="0"/>
              </a:rPr>
              <a:t>The ideal answer to this question will pick out the </a:t>
            </a:r>
            <a:r>
              <a:rPr lang="en-GB" sz="2400" b="1" dirty="0">
                <a:solidFill>
                  <a:srgbClr val="0070C0"/>
                </a:solidFill>
                <a:latin typeface="XCCW Joined 1a" panose="03050602040000000000" pitchFamily="66" charset="0"/>
              </a:rPr>
              <a:t>deliberate language </a:t>
            </a:r>
            <a:r>
              <a:rPr lang="en-GB" sz="2400" dirty="0">
                <a:solidFill>
                  <a:srgbClr val="0070C0"/>
                </a:solidFill>
                <a:latin typeface="XCCW Joined 1a" panose="03050602040000000000" pitchFamily="66" charset="0"/>
              </a:rPr>
              <a:t>used by the author and </a:t>
            </a:r>
            <a:r>
              <a:rPr lang="en-GB" sz="2400" b="1" dirty="0">
                <a:solidFill>
                  <a:srgbClr val="0070C0"/>
                </a:solidFill>
                <a:latin typeface="XCCW Joined 1a" panose="03050602040000000000" pitchFamily="66" charset="0"/>
              </a:rPr>
              <a:t>analyse</a:t>
            </a:r>
            <a:r>
              <a:rPr lang="en-GB" sz="2400" dirty="0">
                <a:solidFill>
                  <a:srgbClr val="0070C0"/>
                </a:solidFill>
                <a:latin typeface="XCCW Joined 1a" panose="03050602040000000000" pitchFamily="66" charset="0"/>
              </a:rPr>
              <a:t> it. Pupils will determine the types of words used (e.g. word classes – such as verbs, adjectives, adverbs etc.) and discuss how they work to convey the behaviour of the puppies. Pupils should also be able to identify linguistic features such as metaphors and similes and perform similar analysis. Ultimately, the literary techniques and language used in the extract will shape the response to the question. Students should always use PEZE to structure their response to ensure top marks. </a:t>
            </a:r>
          </a:p>
        </p:txBody>
      </p:sp>
    </p:spTree>
    <p:extLst>
      <p:ext uri="{BB962C8B-B14F-4D97-AF65-F5344CB8AC3E}">
        <p14:creationId xmlns:p14="http://schemas.microsoft.com/office/powerpoint/2010/main" val="483490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884"/>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5396" y="-67612"/>
            <a:ext cx="4000759" cy="5943600"/>
          </a:xfrm>
        </p:spPr>
        <p:txBody>
          <a:bodyPr>
            <a:normAutofit/>
          </a:bodyPr>
          <a:lstStyle/>
          <a:p>
            <a:pPr marL="0" indent="0">
              <a:buNone/>
            </a:pPr>
            <a:endParaRPr lang="en-GB" sz="2400" dirty="0">
              <a:solidFill>
                <a:srgbClr val="0070C0"/>
              </a:solidFill>
              <a:latin typeface="XCCW Joined 1a" panose="03050602040000000000" pitchFamily="66" charset="0"/>
            </a:endParaRPr>
          </a:p>
          <a:p>
            <a:pPr marL="0" indent="0">
              <a:buNone/>
            </a:pPr>
            <a:r>
              <a:rPr lang="en-GB" sz="2400" dirty="0">
                <a:solidFill>
                  <a:srgbClr val="0070C0"/>
                </a:solidFill>
                <a:latin typeface="XCCW Joined 1a" panose="03050602040000000000" pitchFamily="66" charset="0"/>
              </a:rPr>
              <a:t>Writing   </a:t>
            </a:r>
          </a:p>
          <a:p>
            <a:pPr marL="0" indent="0">
              <a:buNone/>
            </a:pPr>
            <a:endParaRPr lang="en-GB" sz="2400" dirty="0">
              <a:solidFill>
                <a:srgbClr val="0070C0"/>
              </a:solidFill>
              <a:latin typeface="XCCW Joined 1a" panose="03050602040000000000" pitchFamily="66" charset="0"/>
            </a:endParaRPr>
          </a:p>
          <a:p>
            <a:pPr marL="0" indent="0">
              <a:buNone/>
            </a:pPr>
            <a:endParaRPr lang="en-GB" sz="2400" dirty="0">
              <a:solidFill>
                <a:srgbClr val="0070C0"/>
              </a:solidFill>
              <a:latin typeface="XCCW Joined 1a" panose="03050602040000000000" pitchFamily="66" charset="0"/>
            </a:endParaRPr>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488" y="918280"/>
            <a:ext cx="10058400" cy="1528410"/>
          </a:xfrm>
          <a:prstGeom prst="rect">
            <a:avLst/>
          </a:prstGeom>
        </p:spPr>
      </p:pic>
      <p:sp>
        <p:nvSpPr>
          <p:cNvPr id="2" name="TextBox 1"/>
          <p:cNvSpPr txBox="1"/>
          <p:nvPr/>
        </p:nvSpPr>
        <p:spPr>
          <a:xfrm>
            <a:off x="135775" y="2482326"/>
            <a:ext cx="11920450" cy="4401205"/>
          </a:xfrm>
          <a:prstGeom prst="rect">
            <a:avLst/>
          </a:prstGeom>
          <a:noFill/>
        </p:spPr>
        <p:txBody>
          <a:bodyPr wrap="square" rtlCol="0">
            <a:spAutoFit/>
          </a:bodyPr>
          <a:lstStyle/>
          <a:p>
            <a:r>
              <a:rPr lang="en-GB" sz="2000" dirty="0">
                <a:solidFill>
                  <a:srgbClr val="0070C0"/>
                </a:solidFill>
                <a:latin typeface="XCCW Joined 1a" panose="03050602040000000000" pitchFamily="66" charset="0"/>
              </a:rPr>
              <a:t>Here, pupils need to identify the </a:t>
            </a:r>
            <a:r>
              <a:rPr lang="en-GB" sz="2000" i="1" u="sng" dirty="0">
                <a:solidFill>
                  <a:srgbClr val="002060"/>
                </a:solidFill>
                <a:latin typeface="XCCW Joined 1a" panose="03050602040000000000" pitchFamily="66" charset="0"/>
              </a:rPr>
              <a:t>type</a:t>
            </a:r>
            <a:r>
              <a:rPr lang="en-GB" sz="2000" i="1" dirty="0">
                <a:solidFill>
                  <a:srgbClr val="0070C0"/>
                </a:solidFill>
                <a:latin typeface="XCCW Joined 1a" panose="03050602040000000000" pitchFamily="66" charset="0"/>
              </a:rPr>
              <a:t> </a:t>
            </a:r>
            <a:r>
              <a:rPr lang="en-GB" sz="2000" dirty="0">
                <a:solidFill>
                  <a:srgbClr val="0070C0"/>
                </a:solidFill>
                <a:latin typeface="XCCW Joined 1a" panose="03050602040000000000" pitchFamily="66" charset="0"/>
              </a:rPr>
              <a:t>of text they need to write and should include the appropriate text features.</a:t>
            </a:r>
          </a:p>
          <a:p>
            <a:endParaRPr lang="en-GB" sz="2000" i="1" dirty="0">
              <a:solidFill>
                <a:srgbClr val="0070C0"/>
              </a:solidFill>
              <a:latin typeface="XCCW Joined 1a" panose="03050602040000000000" pitchFamily="66" charset="0"/>
            </a:endParaRPr>
          </a:p>
          <a:p>
            <a:r>
              <a:rPr lang="en-GB" sz="2000" dirty="0">
                <a:solidFill>
                  <a:srgbClr val="0070C0"/>
                </a:solidFill>
                <a:latin typeface="XCCW Joined 1a" panose="03050602040000000000" pitchFamily="66" charset="0"/>
              </a:rPr>
              <a:t>The task requires a response of </a:t>
            </a:r>
            <a:r>
              <a:rPr lang="en-GB" sz="2000" i="1" dirty="0">
                <a:solidFill>
                  <a:srgbClr val="0070C0"/>
                </a:solidFill>
                <a:latin typeface="XCCW Joined 1a" panose="03050602040000000000" pitchFamily="66" charset="0"/>
              </a:rPr>
              <a:t>opinion</a:t>
            </a:r>
            <a:r>
              <a:rPr lang="en-GB" sz="2000" dirty="0">
                <a:solidFill>
                  <a:srgbClr val="0070C0"/>
                </a:solidFill>
                <a:latin typeface="XCCW Joined 1a" panose="03050602040000000000" pitchFamily="66" charset="0"/>
              </a:rPr>
              <a:t>. Pupils need to adopt a viewpoint (agree/disagree) and write in a way that explains this succinctly. They also need to match their register to the task – in this case, a fairly informal register that would reflect that it is a personal opinion on a website, which can be viewed by the general public. </a:t>
            </a:r>
          </a:p>
          <a:p>
            <a:endParaRPr lang="en-GB" sz="2000" dirty="0">
              <a:solidFill>
                <a:srgbClr val="0070C0"/>
              </a:solidFill>
              <a:latin typeface="XCCW Joined 1a" panose="03050602040000000000" pitchFamily="66" charset="0"/>
            </a:endParaRPr>
          </a:p>
          <a:p>
            <a:r>
              <a:rPr lang="en-GB" sz="2000" dirty="0">
                <a:solidFill>
                  <a:srgbClr val="0070C0"/>
                </a:solidFill>
                <a:latin typeface="XCCW Joined 1a" panose="03050602040000000000" pitchFamily="66" charset="0"/>
              </a:rPr>
              <a:t>This question is always out of a total of 40 marks with 24 marks being awarded for </a:t>
            </a:r>
            <a:r>
              <a:rPr lang="en-GB" sz="2000" b="1" dirty="0">
                <a:solidFill>
                  <a:srgbClr val="0070C0"/>
                </a:solidFill>
                <a:latin typeface="XCCW Joined 1a" panose="03050602040000000000" pitchFamily="66" charset="0"/>
              </a:rPr>
              <a:t>content &amp; organisation </a:t>
            </a:r>
            <a:r>
              <a:rPr lang="en-GB" sz="2000" dirty="0">
                <a:solidFill>
                  <a:srgbClr val="0070C0"/>
                </a:solidFill>
                <a:latin typeface="XCCW Joined 1a" panose="03050602040000000000" pitchFamily="66" charset="0"/>
              </a:rPr>
              <a:t>(</a:t>
            </a:r>
            <a:r>
              <a:rPr lang="en-GB" sz="2000" u="sng" dirty="0">
                <a:solidFill>
                  <a:srgbClr val="0070C0"/>
                </a:solidFill>
                <a:latin typeface="XCCW Joined 1a" panose="03050602040000000000" pitchFamily="66" charset="0"/>
              </a:rPr>
              <a:t>what</a:t>
            </a:r>
            <a:r>
              <a:rPr lang="en-GB" sz="2000" dirty="0">
                <a:solidFill>
                  <a:srgbClr val="0070C0"/>
                </a:solidFill>
                <a:latin typeface="XCCW Joined 1a" panose="03050602040000000000" pitchFamily="66" charset="0"/>
              </a:rPr>
              <a:t> is said and </a:t>
            </a:r>
            <a:r>
              <a:rPr lang="en-GB" sz="2000" u="sng" dirty="0">
                <a:solidFill>
                  <a:srgbClr val="0070C0"/>
                </a:solidFill>
                <a:latin typeface="XCCW Joined 1a" panose="03050602040000000000" pitchFamily="66" charset="0"/>
              </a:rPr>
              <a:t>how</a:t>
            </a:r>
            <a:r>
              <a:rPr lang="en-GB" sz="2000" dirty="0">
                <a:solidFill>
                  <a:srgbClr val="0070C0"/>
                </a:solidFill>
                <a:latin typeface="XCCW Joined 1a" panose="03050602040000000000" pitchFamily="66" charset="0"/>
              </a:rPr>
              <a:t> it is organised) and 16 awarded for </a:t>
            </a:r>
            <a:r>
              <a:rPr lang="en-GB" sz="2000" b="1" dirty="0">
                <a:solidFill>
                  <a:srgbClr val="0070C0"/>
                </a:solidFill>
                <a:latin typeface="XCCW Joined 1a" panose="03050602040000000000" pitchFamily="66" charset="0"/>
              </a:rPr>
              <a:t>accuracy</a:t>
            </a:r>
            <a:r>
              <a:rPr lang="en-GB" sz="2000" dirty="0">
                <a:solidFill>
                  <a:srgbClr val="0070C0"/>
                </a:solidFill>
                <a:latin typeface="XCCW Joined 1a" panose="03050602040000000000" pitchFamily="66" charset="0"/>
              </a:rPr>
              <a:t> (use of ambitious vocabulary, accurate spelling &amp; grammar, accurate sentence demarcation (punctuation) etc.).</a:t>
            </a:r>
          </a:p>
        </p:txBody>
      </p:sp>
    </p:spTree>
    <p:extLst>
      <p:ext uri="{BB962C8B-B14F-4D97-AF65-F5344CB8AC3E}">
        <p14:creationId xmlns:p14="http://schemas.microsoft.com/office/powerpoint/2010/main" val="3266855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1439" y="332508"/>
            <a:ext cx="11047615" cy="5392071"/>
          </a:xfrm>
        </p:spPr>
        <p:txBody>
          <a:bodyPr>
            <a:normAutofit/>
          </a:bodyPr>
          <a:lstStyle/>
          <a:p>
            <a:pPr marL="0" indent="0">
              <a:buNone/>
            </a:pPr>
            <a:endParaRPr lang="en-GB" sz="2400" dirty="0">
              <a:solidFill>
                <a:srgbClr val="0070C0"/>
              </a:solidFill>
              <a:latin typeface="XCCW Joined 1a" panose="03050602040000000000" pitchFamily="66" charset="0"/>
            </a:endParaRPr>
          </a:p>
          <a:p>
            <a:pPr marL="0" indent="0">
              <a:buNone/>
            </a:pPr>
            <a:r>
              <a:rPr lang="en-GB" sz="2400" dirty="0">
                <a:solidFill>
                  <a:srgbClr val="0070C0"/>
                </a:solidFill>
                <a:latin typeface="XCCW Joined 1a" panose="03050602040000000000" pitchFamily="66" charset="0"/>
              </a:rPr>
              <a:t>What can you do to support </a:t>
            </a:r>
          </a:p>
          <a:p>
            <a:pPr marL="0" indent="0">
              <a:buNone/>
            </a:pPr>
            <a:r>
              <a:rPr lang="en-GB" sz="2400" dirty="0">
                <a:solidFill>
                  <a:srgbClr val="0070C0"/>
                </a:solidFill>
                <a:latin typeface="XCCW Joined 1a" panose="03050602040000000000" pitchFamily="66" charset="0"/>
              </a:rPr>
              <a:t>     your children?   </a:t>
            </a:r>
          </a:p>
          <a:p>
            <a:pPr marL="0" indent="0">
              <a:buNone/>
            </a:pPr>
            <a:endParaRPr lang="en-GB" sz="2400" dirty="0">
              <a:solidFill>
                <a:srgbClr val="0070C0"/>
              </a:solidFill>
              <a:latin typeface="XCCW Joined 1a" panose="03050602040000000000" pitchFamily="66" charset="0"/>
            </a:endParaRPr>
          </a:p>
          <a:p>
            <a:pPr marL="0" indent="0">
              <a:buNone/>
            </a:pPr>
            <a:endParaRPr lang="en-GB" sz="2400" dirty="0">
              <a:solidFill>
                <a:srgbClr val="0070C0"/>
              </a:solidFill>
              <a:latin typeface="XCCW Joined 1a" panose="03050602040000000000" pitchFamily="66" charset="0"/>
            </a:endParaRPr>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635" y="1753986"/>
            <a:ext cx="3642065" cy="5009124"/>
          </a:xfrm>
          <a:prstGeom prst="rect">
            <a:avLst/>
          </a:prstGeom>
        </p:spPr>
      </p:pic>
      <p:sp>
        <p:nvSpPr>
          <p:cNvPr id="10" name="Rectangle 9"/>
          <p:cNvSpPr/>
          <p:nvPr/>
        </p:nvSpPr>
        <p:spPr>
          <a:xfrm>
            <a:off x="4741128" y="5590892"/>
            <a:ext cx="6999421" cy="369332"/>
          </a:xfrm>
          <a:prstGeom prst="rect">
            <a:avLst/>
          </a:prstGeom>
        </p:spPr>
        <p:txBody>
          <a:bodyPr wrap="square">
            <a:spAutoFit/>
          </a:bodyPr>
          <a:lstStyle/>
          <a:p>
            <a:pPr>
              <a:spcAft>
                <a:spcPts val="0"/>
              </a:spcAft>
            </a:pPr>
            <a:r>
              <a:rPr lang="en-GB" u="sng" dirty="0">
                <a:solidFill>
                  <a:srgbClr val="0563C1"/>
                </a:solidFill>
                <a:latin typeface="Calibri" panose="020F0502020204030204" pitchFamily="34" charset="0"/>
                <a:ea typeface="Calibri" panose="020F0502020204030204" pitchFamily="34" charset="0"/>
                <a:hlinkClick r:id="rId6"/>
              </a:rPr>
              <a:t>https://www.cgpbooks.co.uk/School/books_ks3_english.book_EHS36</a:t>
            </a:r>
            <a:endParaRPr lang="en-GB" dirty="0">
              <a:latin typeface="Calibri" panose="020F0502020204030204" pitchFamily="34" charset="0"/>
              <a:ea typeface="Calibri" panose="020F0502020204030204" pitchFamily="34" charset="0"/>
            </a:endParaRPr>
          </a:p>
        </p:txBody>
      </p:sp>
      <p:sp>
        <p:nvSpPr>
          <p:cNvPr id="11" name="TextBox 10"/>
          <p:cNvSpPr txBox="1"/>
          <p:nvPr/>
        </p:nvSpPr>
        <p:spPr>
          <a:xfrm>
            <a:off x="5046453" y="2104845"/>
            <a:ext cx="6188685" cy="2246769"/>
          </a:xfrm>
          <a:prstGeom prst="rect">
            <a:avLst/>
          </a:prstGeom>
          <a:noFill/>
        </p:spPr>
        <p:txBody>
          <a:bodyPr wrap="square" rtlCol="0">
            <a:spAutoFit/>
          </a:bodyPr>
          <a:lstStyle/>
          <a:p>
            <a:r>
              <a:rPr lang="en-GB" sz="2000" dirty="0">
                <a:solidFill>
                  <a:srgbClr val="0070C0"/>
                </a:solidFill>
                <a:latin typeface="XCCW Joined 1a" panose="03050602040000000000" pitchFamily="66" charset="0"/>
              </a:rPr>
              <a:t>CGP books are great and cover everything your child will need to know at KS3 level. </a:t>
            </a:r>
          </a:p>
          <a:p>
            <a:endParaRPr lang="en-GB" sz="2000" dirty="0">
              <a:solidFill>
                <a:srgbClr val="0070C0"/>
              </a:solidFill>
              <a:latin typeface="XCCW Joined 1a" panose="03050602040000000000" pitchFamily="66" charset="0"/>
            </a:endParaRPr>
          </a:p>
          <a:p>
            <a:r>
              <a:rPr lang="en-GB" sz="2000" dirty="0">
                <a:solidFill>
                  <a:srgbClr val="0070C0"/>
                </a:solidFill>
                <a:latin typeface="XCCW Joined 1a" panose="03050602040000000000" pitchFamily="66" charset="0"/>
              </a:rPr>
              <a:t>There is also an online version which accompanies the book so you can read it on a tablet or MAC. </a:t>
            </a:r>
          </a:p>
        </p:txBody>
      </p:sp>
    </p:spTree>
    <p:extLst>
      <p:ext uri="{BB962C8B-B14F-4D97-AF65-F5344CB8AC3E}">
        <p14:creationId xmlns:p14="http://schemas.microsoft.com/office/powerpoint/2010/main" val="3558607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1439" y="332508"/>
            <a:ext cx="11047615" cy="5392071"/>
          </a:xfrm>
        </p:spPr>
        <p:txBody>
          <a:bodyPr>
            <a:normAutofit/>
          </a:bodyPr>
          <a:lstStyle/>
          <a:p>
            <a:pPr marL="0" indent="0">
              <a:buNone/>
            </a:pPr>
            <a:endParaRPr lang="en-GB" sz="2400" dirty="0">
              <a:solidFill>
                <a:srgbClr val="0070C0"/>
              </a:solidFill>
              <a:latin typeface="XCCW Joined 1a" panose="03050602040000000000" pitchFamily="66" charset="0"/>
            </a:endParaRPr>
          </a:p>
          <a:p>
            <a:pPr marL="0" indent="0">
              <a:buNone/>
            </a:pPr>
            <a:r>
              <a:rPr lang="en-GB" sz="2400" dirty="0">
                <a:solidFill>
                  <a:srgbClr val="0070C0"/>
                </a:solidFill>
                <a:latin typeface="XCCW Joined 1a" panose="03050602040000000000" pitchFamily="66" charset="0"/>
              </a:rPr>
              <a:t>What can you do to support </a:t>
            </a:r>
          </a:p>
          <a:p>
            <a:pPr marL="0" indent="0">
              <a:buNone/>
            </a:pPr>
            <a:r>
              <a:rPr lang="en-GB" sz="2400" dirty="0">
                <a:solidFill>
                  <a:srgbClr val="0070C0"/>
                </a:solidFill>
                <a:latin typeface="XCCW Joined 1a" panose="03050602040000000000" pitchFamily="66" charset="0"/>
              </a:rPr>
              <a:t>     your children?   </a:t>
            </a:r>
          </a:p>
          <a:p>
            <a:pPr marL="0" indent="0">
              <a:buNone/>
            </a:pPr>
            <a:endParaRPr lang="en-GB" sz="2400" dirty="0">
              <a:solidFill>
                <a:srgbClr val="0070C0"/>
              </a:solidFill>
              <a:latin typeface="XCCW Joined 1a" panose="03050602040000000000" pitchFamily="66" charset="0"/>
            </a:endParaRPr>
          </a:p>
          <a:p>
            <a:pPr marL="0" indent="0">
              <a:buNone/>
            </a:pPr>
            <a:endParaRPr lang="en-GB" sz="2400" dirty="0">
              <a:solidFill>
                <a:srgbClr val="0070C0"/>
              </a:solidFill>
              <a:latin typeface="XCCW Joined 1a" panose="03050602040000000000" pitchFamily="66" charset="0"/>
            </a:endParaRPr>
          </a:p>
        </p:txBody>
      </p:sp>
      <p:grpSp>
        <p:nvGrpSpPr>
          <p:cNvPr id="6" name="Group 5"/>
          <p:cNvGrpSpPr>
            <a:grpSpLocks noChangeAspect="1"/>
          </p:cNvGrpSpPr>
          <p:nvPr/>
        </p:nvGrpSpPr>
        <p:grpSpPr>
          <a:xfrm>
            <a:off x="10730449" y="-15529"/>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268" y="1750561"/>
            <a:ext cx="3642065" cy="5009124"/>
          </a:xfrm>
          <a:prstGeom prst="rect">
            <a:avLst/>
          </a:prstGeom>
        </p:spPr>
      </p:pic>
      <p:sp>
        <p:nvSpPr>
          <p:cNvPr id="10" name="Rectangle 9"/>
          <p:cNvSpPr/>
          <p:nvPr/>
        </p:nvSpPr>
        <p:spPr>
          <a:xfrm>
            <a:off x="4843391" y="5855146"/>
            <a:ext cx="6999421" cy="369332"/>
          </a:xfrm>
          <a:prstGeom prst="rect">
            <a:avLst/>
          </a:prstGeom>
        </p:spPr>
        <p:txBody>
          <a:bodyPr wrap="square">
            <a:spAutoFit/>
          </a:bodyPr>
          <a:lstStyle/>
          <a:p>
            <a:pPr>
              <a:spcAft>
                <a:spcPts val="0"/>
              </a:spcAft>
            </a:pPr>
            <a:r>
              <a:rPr lang="en-GB" u="sng" dirty="0">
                <a:solidFill>
                  <a:srgbClr val="0563C1"/>
                </a:solidFill>
                <a:latin typeface="Calibri" panose="020F0502020204030204" pitchFamily="34" charset="0"/>
                <a:ea typeface="Calibri" panose="020F0502020204030204" pitchFamily="34" charset="0"/>
                <a:hlinkClick r:id="rId6"/>
              </a:rPr>
              <a:t>https://www.cgpbooks.co.uk/School/books_ks3_english.book_EHS36</a:t>
            </a:r>
            <a:endParaRPr lang="en-GB" dirty="0">
              <a:latin typeface="Calibri" panose="020F0502020204030204" pitchFamily="34" charset="0"/>
              <a:ea typeface="Calibri" panose="020F0502020204030204" pitchFamily="34" charset="0"/>
            </a:endParaRPr>
          </a:p>
        </p:txBody>
      </p:sp>
      <p:sp>
        <p:nvSpPr>
          <p:cNvPr id="11" name="TextBox 10"/>
          <p:cNvSpPr txBox="1"/>
          <p:nvPr/>
        </p:nvSpPr>
        <p:spPr>
          <a:xfrm>
            <a:off x="4485736" y="1574548"/>
            <a:ext cx="7194430" cy="4401205"/>
          </a:xfrm>
          <a:prstGeom prst="rect">
            <a:avLst/>
          </a:prstGeom>
          <a:noFill/>
        </p:spPr>
        <p:txBody>
          <a:bodyPr wrap="square" rtlCol="0">
            <a:spAutoFit/>
          </a:bodyPr>
          <a:lstStyle/>
          <a:p>
            <a:r>
              <a:rPr lang="en-GB" sz="2000" dirty="0">
                <a:solidFill>
                  <a:srgbClr val="0070C0"/>
                </a:solidFill>
                <a:latin typeface="XCCW Joined 1a" panose="03050602040000000000" pitchFamily="66" charset="0"/>
              </a:rPr>
              <a:t>-Ensure your child completes their homework</a:t>
            </a:r>
          </a:p>
          <a:p>
            <a:r>
              <a:rPr lang="en-GB" sz="2000" dirty="0">
                <a:solidFill>
                  <a:srgbClr val="0070C0"/>
                </a:solidFill>
                <a:latin typeface="XCCW Joined 1a" panose="03050602040000000000" pitchFamily="66" charset="0"/>
              </a:rPr>
              <a:t> and hands it in on time.</a:t>
            </a:r>
          </a:p>
          <a:p>
            <a:r>
              <a:rPr lang="en-GB" sz="2000" dirty="0">
                <a:solidFill>
                  <a:srgbClr val="0070C0"/>
                </a:solidFill>
                <a:latin typeface="XCCW Joined 1a" panose="03050602040000000000" pitchFamily="66" charset="0"/>
              </a:rPr>
              <a:t>-Collaborate with teachers –raise any </a:t>
            </a:r>
          </a:p>
          <a:p>
            <a:r>
              <a:rPr lang="en-GB" sz="2000" dirty="0">
                <a:solidFill>
                  <a:srgbClr val="0070C0"/>
                </a:solidFill>
                <a:latin typeface="XCCW Joined 1a" panose="03050602040000000000" pitchFamily="66" charset="0"/>
              </a:rPr>
              <a:t> concerns you have and contact us when </a:t>
            </a:r>
          </a:p>
          <a:p>
            <a:r>
              <a:rPr lang="en-GB" sz="2000" dirty="0">
                <a:solidFill>
                  <a:srgbClr val="0070C0"/>
                </a:solidFill>
                <a:latin typeface="XCCW Joined 1a" panose="03050602040000000000" pitchFamily="66" charset="0"/>
              </a:rPr>
              <a:t> things begin to go awry. </a:t>
            </a:r>
          </a:p>
          <a:p>
            <a:r>
              <a:rPr lang="en-GB" sz="2000" dirty="0">
                <a:solidFill>
                  <a:srgbClr val="0070C0"/>
                </a:solidFill>
                <a:latin typeface="XCCW Joined 1a" panose="03050602040000000000" pitchFamily="66" charset="0"/>
              </a:rPr>
              <a:t>-Check </a:t>
            </a:r>
            <a:r>
              <a:rPr lang="en-GB" sz="2000" dirty="0" err="1">
                <a:solidFill>
                  <a:srgbClr val="0070C0"/>
                </a:solidFill>
                <a:latin typeface="XCCW Joined 1a" panose="03050602040000000000" pitchFamily="66" charset="0"/>
              </a:rPr>
              <a:t>Epraise</a:t>
            </a:r>
            <a:r>
              <a:rPr lang="en-GB" sz="2000" dirty="0">
                <a:solidFill>
                  <a:srgbClr val="0070C0"/>
                </a:solidFill>
                <a:latin typeface="XCCW Joined 1a" panose="03050602040000000000" pitchFamily="66" charset="0"/>
              </a:rPr>
              <a:t> – know what homework </a:t>
            </a:r>
          </a:p>
          <a:p>
            <a:r>
              <a:rPr lang="en-GB" sz="2000" dirty="0">
                <a:solidFill>
                  <a:srgbClr val="0070C0"/>
                </a:solidFill>
                <a:latin typeface="XCCW Joined 1a" panose="03050602040000000000" pitchFamily="66" charset="0"/>
              </a:rPr>
              <a:t> needs to be done when and for whom. </a:t>
            </a:r>
          </a:p>
          <a:p>
            <a:r>
              <a:rPr lang="en-GB" sz="2000" dirty="0">
                <a:solidFill>
                  <a:srgbClr val="0070C0"/>
                </a:solidFill>
                <a:latin typeface="XCCW Joined 1a" panose="03050602040000000000" pitchFamily="66" charset="0"/>
              </a:rPr>
              <a:t>-Encourage them to read challenging books</a:t>
            </a:r>
          </a:p>
          <a:p>
            <a:r>
              <a:rPr lang="en-GB" sz="2000" dirty="0">
                <a:solidFill>
                  <a:srgbClr val="0070C0"/>
                </a:solidFill>
                <a:latin typeface="XCCW Joined 1a" panose="03050602040000000000" pitchFamily="66" charset="0"/>
              </a:rPr>
              <a:t> and make sure they quiz regularly–</a:t>
            </a:r>
          </a:p>
          <a:p>
            <a:r>
              <a:rPr lang="en-GB" sz="2000" dirty="0">
                <a:solidFill>
                  <a:srgbClr val="0070C0"/>
                </a:solidFill>
                <a:latin typeface="XCCW Joined 1a" panose="03050602040000000000" pitchFamily="66" charset="0"/>
              </a:rPr>
              <a:t> they will need to have exposure to higher-</a:t>
            </a:r>
          </a:p>
          <a:p>
            <a:r>
              <a:rPr lang="en-GB" sz="2000" dirty="0">
                <a:solidFill>
                  <a:srgbClr val="0070C0"/>
                </a:solidFill>
                <a:latin typeface="XCCW Joined 1a" panose="03050602040000000000" pitchFamily="66" charset="0"/>
              </a:rPr>
              <a:t> </a:t>
            </a:r>
            <a:r>
              <a:rPr lang="en-GB" sz="2000">
                <a:solidFill>
                  <a:srgbClr val="0070C0"/>
                </a:solidFill>
                <a:latin typeface="XCCW Joined 1a" panose="03050602040000000000" pitchFamily="66" charset="0"/>
              </a:rPr>
              <a:t>level texts </a:t>
            </a:r>
            <a:r>
              <a:rPr lang="en-GB" sz="2000" dirty="0">
                <a:solidFill>
                  <a:srgbClr val="0070C0"/>
                </a:solidFill>
                <a:latin typeface="XCCW Joined 1a" panose="03050602040000000000" pitchFamily="66" charset="0"/>
              </a:rPr>
              <a:t>in order to understand test </a:t>
            </a:r>
          </a:p>
          <a:p>
            <a:r>
              <a:rPr lang="en-GB" sz="2000" dirty="0">
                <a:solidFill>
                  <a:srgbClr val="0070C0"/>
                </a:solidFill>
                <a:latin typeface="XCCW Joined 1a" panose="03050602040000000000" pitchFamily="66" charset="0"/>
              </a:rPr>
              <a:t> material.</a:t>
            </a:r>
          </a:p>
          <a:p>
            <a:endParaRPr lang="en-GB" sz="2000" dirty="0">
              <a:solidFill>
                <a:srgbClr val="0070C0"/>
              </a:solidFill>
              <a:latin typeface="XCCW Joined 1a" panose="03050602040000000000" pitchFamily="66" charset="0"/>
            </a:endParaRPr>
          </a:p>
          <a:p>
            <a:r>
              <a:rPr lang="en-GB" sz="2000" dirty="0">
                <a:solidFill>
                  <a:srgbClr val="0070C0"/>
                </a:solidFill>
                <a:latin typeface="XCCW Joined 1a" panose="03050602040000000000" pitchFamily="66" charset="0"/>
              </a:rPr>
              <a:t>Help us to keep our standards high! </a:t>
            </a:r>
          </a:p>
        </p:txBody>
      </p:sp>
      <p:sp>
        <p:nvSpPr>
          <p:cNvPr id="2" name="Rectangle 1"/>
          <p:cNvSpPr/>
          <p:nvPr/>
        </p:nvSpPr>
        <p:spPr>
          <a:xfrm>
            <a:off x="4171786" y="6236465"/>
            <a:ext cx="6096000" cy="523220"/>
          </a:xfrm>
          <a:prstGeom prst="rect">
            <a:avLst/>
          </a:prstGeom>
        </p:spPr>
        <p:txBody>
          <a:bodyPr>
            <a:spAutoFit/>
          </a:bodyPr>
          <a:lstStyle/>
          <a:p>
            <a:pPr>
              <a:spcAft>
                <a:spcPts val="0"/>
              </a:spcAft>
            </a:pPr>
            <a:r>
              <a:rPr lang="en-GB" sz="2800" dirty="0">
                <a:latin typeface="Calibri" panose="020F0502020204030204" pitchFamily="34" charset="0"/>
                <a:ea typeface="Calibri" panose="020F0502020204030204" pitchFamily="34" charset="0"/>
              </a:rPr>
              <a:t>ISBN   </a:t>
            </a:r>
            <a:r>
              <a:rPr lang="en-GB" dirty="0">
                <a:solidFill>
                  <a:srgbClr val="000000"/>
                </a:solidFill>
                <a:latin typeface="Arial" panose="020B0604020202020204" pitchFamily="34" charset="0"/>
                <a:ea typeface="Calibri" panose="020F0502020204030204" pitchFamily="34" charset="0"/>
              </a:rPr>
              <a:t>978 1 84762 156 6</a:t>
            </a:r>
            <a:endParaRPr lang="en-GB"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55939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127396" y="1211374"/>
            <a:ext cx="9014131" cy="4643626"/>
          </a:xfrm>
        </p:spPr>
        <p:txBody>
          <a:bodyPr>
            <a:normAutofit/>
          </a:bodyPr>
          <a:lstStyle/>
          <a:p>
            <a:pPr marL="0" indent="0">
              <a:buNone/>
            </a:pPr>
            <a:endParaRPr lang="en-GB" sz="3600" dirty="0">
              <a:solidFill>
                <a:srgbClr val="0070C0"/>
              </a:solidFill>
              <a:latin typeface="XCCW Joined 1a" panose="03050602040000000000" pitchFamily="66" charset="0"/>
            </a:endParaRPr>
          </a:p>
          <a:p>
            <a:pPr marL="0" indent="0" algn="ctr">
              <a:buNone/>
            </a:pPr>
            <a:r>
              <a:rPr lang="en-GB" sz="4800" dirty="0">
                <a:solidFill>
                  <a:srgbClr val="0070C0"/>
                </a:solidFill>
                <a:latin typeface="XCCW Joined 1a" panose="03050602040000000000" pitchFamily="66" charset="0"/>
              </a:rPr>
              <a:t>Maths</a:t>
            </a:r>
          </a:p>
          <a:p>
            <a:pPr marL="0" indent="0" algn="ctr">
              <a:buNone/>
            </a:pPr>
            <a:endParaRPr lang="en-GB" sz="4800" dirty="0">
              <a:solidFill>
                <a:srgbClr val="0070C0"/>
              </a:solidFill>
              <a:latin typeface="XCCW Joined 1a" panose="03050602040000000000" pitchFamily="66" charset="0"/>
            </a:endParaRPr>
          </a:p>
          <a:p>
            <a:pPr marL="0" indent="0" algn="ctr">
              <a:buNone/>
            </a:pPr>
            <a:r>
              <a:rPr lang="en-GB" sz="4800" dirty="0">
                <a:solidFill>
                  <a:srgbClr val="0070C0"/>
                </a:solidFill>
                <a:latin typeface="XCCW Joined 1a" panose="03050602040000000000" pitchFamily="66" charset="0"/>
              </a:rPr>
              <a:t>How do things change from KS2 to KS3? </a:t>
            </a: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9250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21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62030" y="476048"/>
            <a:ext cx="10663873" cy="3146074"/>
          </a:xfrm>
        </p:spPr>
        <p:txBody>
          <a:bodyPr>
            <a:normAutofit lnSpcReduction="10000"/>
          </a:bodyPr>
          <a:lstStyle/>
          <a:p>
            <a:pPr marL="0" indent="0">
              <a:buNone/>
            </a:pPr>
            <a:r>
              <a:rPr lang="en-GB" sz="3600" dirty="0">
                <a:solidFill>
                  <a:srgbClr val="0070C0"/>
                </a:solidFill>
                <a:latin typeface="XCCW Joined 1a" panose="03050602040000000000" pitchFamily="66" charset="0"/>
              </a:rPr>
              <a:t>Sets</a:t>
            </a:r>
          </a:p>
          <a:p>
            <a:pPr marL="0" indent="0">
              <a:buNone/>
            </a:pPr>
            <a:endParaRPr lang="en-GB" sz="3600" b="1" u="sng" dirty="0">
              <a:solidFill>
                <a:srgbClr val="0070C0"/>
              </a:solidFill>
              <a:latin typeface="XCCW Joined 1a" panose="03050602040000000000" pitchFamily="66" charset="0"/>
            </a:endParaRPr>
          </a:p>
          <a:p>
            <a:pPr marL="0" indent="0">
              <a:buNone/>
            </a:pPr>
            <a:r>
              <a:rPr lang="en-GB" sz="3600" dirty="0">
                <a:solidFill>
                  <a:srgbClr val="0070C0"/>
                </a:solidFill>
                <a:latin typeface="XCCW Joined 1a" panose="03050602040000000000" pitchFamily="66" charset="0"/>
              </a:rPr>
              <a:t>In year 6 the year group is split and in each half there are sets 1 – 3. In upper school, the whole year group is set in groups 1 - 6</a:t>
            </a:r>
          </a:p>
          <a:p>
            <a:pPr marL="0" indent="0">
              <a:buNone/>
            </a:pPr>
            <a:endParaRPr lang="en-GB" sz="3600" dirty="0">
              <a:solidFill>
                <a:srgbClr val="0070C0"/>
              </a:solidFill>
              <a:latin typeface="XCCW Joined 1a" panose="03050602040000000000" pitchFamily="66" charset="0"/>
            </a:endParaRP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23C18985-470D-4B61-AFBE-4DFE93105325}"/>
              </a:ext>
            </a:extLst>
          </p:cNvPr>
          <p:cNvSpPr txBox="1"/>
          <p:nvPr/>
        </p:nvSpPr>
        <p:spPr>
          <a:xfrm>
            <a:off x="635431" y="3750590"/>
            <a:ext cx="2557220" cy="369332"/>
          </a:xfrm>
          <a:prstGeom prst="rect">
            <a:avLst/>
          </a:prstGeom>
          <a:noFill/>
          <a:ln>
            <a:solidFill>
              <a:schemeClr val="tx1"/>
            </a:solidFill>
          </a:ln>
        </p:spPr>
        <p:txBody>
          <a:bodyPr wrap="square" rtlCol="0">
            <a:spAutoFit/>
          </a:bodyPr>
          <a:lstStyle/>
          <a:p>
            <a:pPr algn="ctr"/>
            <a:r>
              <a:rPr lang="en-GB" dirty="0"/>
              <a:t>Year 6</a:t>
            </a:r>
          </a:p>
        </p:txBody>
      </p:sp>
      <p:sp>
        <p:nvSpPr>
          <p:cNvPr id="9" name="TextBox 8">
            <a:extLst>
              <a:ext uri="{FF2B5EF4-FFF2-40B4-BE49-F238E27FC236}">
                <a16:creationId xmlns:a16="http://schemas.microsoft.com/office/drawing/2014/main" id="{A12E9EBD-13AF-408D-84D9-4BEA3672B03C}"/>
              </a:ext>
            </a:extLst>
          </p:cNvPr>
          <p:cNvSpPr txBox="1"/>
          <p:nvPr/>
        </p:nvSpPr>
        <p:spPr>
          <a:xfrm>
            <a:off x="418455" y="4248390"/>
            <a:ext cx="581186" cy="594830"/>
          </a:xfrm>
          <a:prstGeom prst="rect">
            <a:avLst/>
          </a:prstGeom>
          <a:noFill/>
        </p:spPr>
        <p:txBody>
          <a:bodyPr wrap="square" rtlCol="0">
            <a:spAutoFit/>
          </a:bodyPr>
          <a:lstStyle/>
          <a:p>
            <a:endParaRPr lang="en-GB" dirty="0"/>
          </a:p>
        </p:txBody>
      </p:sp>
      <p:sp>
        <p:nvSpPr>
          <p:cNvPr id="10" name="TextBox 9">
            <a:extLst>
              <a:ext uri="{FF2B5EF4-FFF2-40B4-BE49-F238E27FC236}">
                <a16:creationId xmlns:a16="http://schemas.microsoft.com/office/drawing/2014/main" id="{9B4D9385-C666-447F-A178-57E84A79C35B}"/>
              </a:ext>
            </a:extLst>
          </p:cNvPr>
          <p:cNvSpPr txBox="1"/>
          <p:nvPr/>
        </p:nvSpPr>
        <p:spPr>
          <a:xfrm>
            <a:off x="570855" y="4400790"/>
            <a:ext cx="581186" cy="594830"/>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D6FC629D-D882-4DC8-8583-3C6C4E99A41C}"/>
              </a:ext>
            </a:extLst>
          </p:cNvPr>
          <p:cNvSpPr txBox="1"/>
          <p:nvPr/>
        </p:nvSpPr>
        <p:spPr>
          <a:xfrm>
            <a:off x="401665" y="4590051"/>
            <a:ext cx="581186" cy="523220"/>
          </a:xfrm>
          <a:prstGeom prst="rect">
            <a:avLst/>
          </a:prstGeom>
          <a:noFill/>
          <a:ln>
            <a:solidFill>
              <a:schemeClr val="tx1"/>
            </a:solidFill>
          </a:ln>
        </p:spPr>
        <p:txBody>
          <a:bodyPr wrap="square" rtlCol="0">
            <a:spAutoFit/>
          </a:bodyPr>
          <a:lstStyle/>
          <a:p>
            <a:r>
              <a:rPr lang="en-GB" sz="2800" dirty="0"/>
              <a:t>6C</a:t>
            </a:r>
          </a:p>
        </p:txBody>
      </p:sp>
      <p:sp>
        <p:nvSpPr>
          <p:cNvPr id="12" name="TextBox 11">
            <a:extLst>
              <a:ext uri="{FF2B5EF4-FFF2-40B4-BE49-F238E27FC236}">
                <a16:creationId xmlns:a16="http://schemas.microsoft.com/office/drawing/2014/main" id="{A4995FE6-0429-4901-9A7F-8839C0433063}"/>
              </a:ext>
            </a:extLst>
          </p:cNvPr>
          <p:cNvSpPr txBox="1"/>
          <p:nvPr/>
        </p:nvSpPr>
        <p:spPr>
          <a:xfrm>
            <a:off x="344838" y="6034006"/>
            <a:ext cx="581186" cy="523220"/>
          </a:xfrm>
          <a:prstGeom prst="rect">
            <a:avLst/>
          </a:prstGeom>
          <a:noFill/>
          <a:ln>
            <a:solidFill>
              <a:schemeClr val="tx1"/>
            </a:solidFill>
          </a:ln>
        </p:spPr>
        <p:txBody>
          <a:bodyPr wrap="square" rtlCol="0">
            <a:spAutoFit/>
          </a:bodyPr>
          <a:lstStyle/>
          <a:p>
            <a:r>
              <a:rPr lang="en-GB" sz="2800" dirty="0"/>
              <a:t>6E</a:t>
            </a:r>
          </a:p>
        </p:txBody>
      </p:sp>
      <p:cxnSp>
        <p:nvCxnSpPr>
          <p:cNvPr id="14" name="Straight Arrow Connector 13">
            <a:extLst>
              <a:ext uri="{FF2B5EF4-FFF2-40B4-BE49-F238E27FC236}">
                <a16:creationId xmlns:a16="http://schemas.microsoft.com/office/drawing/2014/main" id="{028A74DA-0EB6-45A2-A862-0ED1981F647A}"/>
              </a:ext>
            </a:extLst>
          </p:cNvPr>
          <p:cNvCxnSpPr>
            <a:cxnSpLocks/>
          </p:cNvCxnSpPr>
          <p:nvPr/>
        </p:nvCxnSpPr>
        <p:spPr>
          <a:xfrm>
            <a:off x="982851" y="5098361"/>
            <a:ext cx="644471" cy="323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B3E6A9A-C57C-415D-AEA8-07694CBC3152}"/>
              </a:ext>
            </a:extLst>
          </p:cNvPr>
          <p:cNvCxnSpPr>
            <a:cxnSpLocks/>
          </p:cNvCxnSpPr>
          <p:nvPr/>
        </p:nvCxnSpPr>
        <p:spPr>
          <a:xfrm flipV="1">
            <a:off x="982851" y="4364679"/>
            <a:ext cx="776207" cy="225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8176849-C03B-4383-8E92-558EEDD4C07A}"/>
              </a:ext>
            </a:extLst>
          </p:cNvPr>
          <p:cNvCxnSpPr/>
          <p:nvPr/>
        </p:nvCxnSpPr>
        <p:spPr>
          <a:xfrm>
            <a:off x="999641" y="4853522"/>
            <a:ext cx="759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46B6773-6ED4-4A56-8F4B-E0A3CAD4B180}"/>
              </a:ext>
            </a:extLst>
          </p:cNvPr>
          <p:cNvSpPr txBox="1"/>
          <p:nvPr/>
        </p:nvSpPr>
        <p:spPr>
          <a:xfrm>
            <a:off x="6832170" y="3747557"/>
            <a:ext cx="2557220" cy="369332"/>
          </a:xfrm>
          <a:prstGeom prst="rect">
            <a:avLst/>
          </a:prstGeom>
          <a:noFill/>
          <a:ln>
            <a:solidFill>
              <a:schemeClr val="tx1"/>
            </a:solidFill>
          </a:ln>
        </p:spPr>
        <p:txBody>
          <a:bodyPr wrap="square" rtlCol="0">
            <a:spAutoFit/>
          </a:bodyPr>
          <a:lstStyle/>
          <a:p>
            <a:pPr algn="ctr"/>
            <a:r>
              <a:rPr lang="en-GB" dirty="0"/>
              <a:t>Year 7</a:t>
            </a:r>
          </a:p>
        </p:txBody>
      </p:sp>
      <p:sp>
        <p:nvSpPr>
          <p:cNvPr id="19" name="TextBox 18">
            <a:extLst>
              <a:ext uri="{FF2B5EF4-FFF2-40B4-BE49-F238E27FC236}">
                <a16:creationId xmlns:a16="http://schemas.microsoft.com/office/drawing/2014/main" id="{B079AD3A-4A0D-401F-AC63-6B74C69561B1}"/>
              </a:ext>
            </a:extLst>
          </p:cNvPr>
          <p:cNvSpPr txBox="1"/>
          <p:nvPr/>
        </p:nvSpPr>
        <p:spPr>
          <a:xfrm>
            <a:off x="6832170" y="4410262"/>
            <a:ext cx="759417" cy="2246769"/>
          </a:xfrm>
          <a:prstGeom prst="rect">
            <a:avLst/>
          </a:prstGeom>
          <a:noFill/>
          <a:ln>
            <a:solidFill>
              <a:schemeClr val="tx1"/>
            </a:solidFill>
          </a:ln>
        </p:spPr>
        <p:txBody>
          <a:bodyPr wrap="square" rtlCol="0">
            <a:spAutoFit/>
          </a:bodyPr>
          <a:lstStyle/>
          <a:p>
            <a:endParaRPr lang="en-GB" sz="2800" dirty="0"/>
          </a:p>
          <a:p>
            <a:r>
              <a:rPr lang="en-GB" sz="2800" dirty="0"/>
              <a:t>7C and 7E </a:t>
            </a:r>
          </a:p>
          <a:p>
            <a:endParaRPr lang="en-GB" sz="2800" dirty="0"/>
          </a:p>
        </p:txBody>
      </p:sp>
      <p:sp>
        <p:nvSpPr>
          <p:cNvPr id="20" name="TextBox 19">
            <a:extLst>
              <a:ext uri="{FF2B5EF4-FFF2-40B4-BE49-F238E27FC236}">
                <a16:creationId xmlns:a16="http://schemas.microsoft.com/office/drawing/2014/main" id="{C2ADD449-E2DF-402E-8BF0-0378DD315B32}"/>
              </a:ext>
            </a:extLst>
          </p:cNvPr>
          <p:cNvSpPr txBox="1"/>
          <p:nvPr/>
        </p:nvSpPr>
        <p:spPr>
          <a:xfrm>
            <a:off x="1821675" y="4212279"/>
            <a:ext cx="658054" cy="276999"/>
          </a:xfrm>
          <a:prstGeom prst="rect">
            <a:avLst/>
          </a:prstGeom>
          <a:noFill/>
          <a:ln>
            <a:solidFill>
              <a:schemeClr val="tx1"/>
            </a:solidFill>
          </a:ln>
        </p:spPr>
        <p:txBody>
          <a:bodyPr wrap="square" rtlCol="0">
            <a:spAutoFit/>
          </a:bodyPr>
          <a:lstStyle/>
          <a:p>
            <a:r>
              <a:rPr lang="en-GB" sz="1200" dirty="0"/>
              <a:t> set 1</a:t>
            </a:r>
          </a:p>
        </p:txBody>
      </p:sp>
      <p:sp>
        <p:nvSpPr>
          <p:cNvPr id="21" name="TextBox 20">
            <a:extLst>
              <a:ext uri="{FF2B5EF4-FFF2-40B4-BE49-F238E27FC236}">
                <a16:creationId xmlns:a16="http://schemas.microsoft.com/office/drawing/2014/main" id="{C2FA53CF-2A7F-4CDE-9266-83056FC1646D}"/>
              </a:ext>
            </a:extLst>
          </p:cNvPr>
          <p:cNvSpPr txBox="1"/>
          <p:nvPr/>
        </p:nvSpPr>
        <p:spPr>
          <a:xfrm>
            <a:off x="1819760" y="4735164"/>
            <a:ext cx="658054" cy="276999"/>
          </a:xfrm>
          <a:prstGeom prst="rect">
            <a:avLst/>
          </a:prstGeom>
          <a:noFill/>
          <a:ln>
            <a:solidFill>
              <a:schemeClr val="tx1"/>
            </a:solidFill>
          </a:ln>
        </p:spPr>
        <p:txBody>
          <a:bodyPr wrap="square" rtlCol="0">
            <a:spAutoFit/>
          </a:bodyPr>
          <a:lstStyle/>
          <a:p>
            <a:r>
              <a:rPr lang="en-GB" sz="1200" dirty="0"/>
              <a:t> set 2</a:t>
            </a:r>
          </a:p>
        </p:txBody>
      </p:sp>
      <p:sp>
        <p:nvSpPr>
          <p:cNvPr id="24" name="TextBox 23">
            <a:extLst>
              <a:ext uri="{FF2B5EF4-FFF2-40B4-BE49-F238E27FC236}">
                <a16:creationId xmlns:a16="http://schemas.microsoft.com/office/drawing/2014/main" id="{25E86BC6-9A94-437E-8F8B-F651A909FAB2}"/>
              </a:ext>
            </a:extLst>
          </p:cNvPr>
          <p:cNvSpPr txBox="1"/>
          <p:nvPr/>
        </p:nvSpPr>
        <p:spPr>
          <a:xfrm>
            <a:off x="1819760" y="5315306"/>
            <a:ext cx="658054" cy="276999"/>
          </a:xfrm>
          <a:prstGeom prst="rect">
            <a:avLst/>
          </a:prstGeom>
          <a:noFill/>
          <a:ln>
            <a:solidFill>
              <a:schemeClr val="tx1"/>
            </a:solidFill>
          </a:ln>
        </p:spPr>
        <p:txBody>
          <a:bodyPr wrap="square" rtlCol="0">
            <a:spAutoFit/>
          </a:bodyPr>
          <a:lstStyle/>
          <a:p>
            <a:r>
              <a:rPr lang="en-GB" sz="1200" dirty="0"/>
              <a:t> set 3</a:t>
            </a:r>
          </a:p>
        </p:txBody>
      </p:sp>
      <p:cxnSp>
        <p:nvCxnSpPr>
          <p:cNvPr id="25" name="Straight Arrow Connector 24">
            <a:extLst>
              <a:ext uri="{FF2B5EF4-FFF2-40B4-BE49-F238E27FC236}">
                <a16:creationId xmlns:a16="http://schemas.microsoft.com/office/drawing/2014/main" id="{3F2D75A6-B7D7-428E-ABB5-E632F20C35F8}"/>
              </a:ext>
            </a:extLst>
          </p:cNvPr>
          <p:cNvCxnSpPr>
            <a:cxnSpLocks/>
          </p:cNvCxnSpPr>
          <p:nvPr/>
        </p:nvCxnSpPr>
        <p:spPr>
          <a:xfrm flipV="1">
            <a:off x="926024" y="5808634"/>
            <a:ext cx="776207" cy="225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E11D7DC-C66A-4CCF-8C3A-5A617047815A}"/>
              </a:ext>
            </a:extLst>
          </p:cNvPr>
          <p:cNvCxnSpPr/>
          <p:nvPr/>
        </p:nvCxnSpPr>
        <p:spPr>
          <a:xfrm>
            <a:off x="942814" y="6295616"/>
            <a:ext cx="759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44A5F68-F676-4BE2-862C-744E792D5A1F}"/>
              </a:ext>
            </a:extLst>
          </p:cNvPr>
          <p:cNvCxnSpPr>
            <a:cxnSpLocks/>
          </p:cNvCxnSpPr>
          <p:nvPr/>
        </p:nvCxnSpPr>
        <p:spPr>
          <a:xfrm>
            <a:off x="926024" y="6495226"/>
            <a:ext cx="644471" cy="323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85006AF-002C-4367-8BF3-C33ABA817B4B}"/>
              </a:ext>
            </a:extLst>
          </p:cNvPr>
          <p:cNvSpPr txBox="1"/>
          <p:nvPr/>
        </p:nvSpPr>
        <p:spPr>
          <a:xfrm>
            <a:off x="1819760" y="5749965"/>
            <a:ext cx="658054" cy="276999"/>
          </a:xfrm>
          <a:prstGeom prst="rect">
            <a:avLst/>
          </a:prstGeom>
          <a:noFill/>
          <a:ln>
            <a:solidFill>
              <a:schemeClr val="tx1"/>
            </a:solidFill>
          </a:ln>
        </p:spPr>
        <p:txBody>
          <a:bodyPr wrap="square" rtlCol="0">
            <a:spAutoFit/>
          </a:bodyPr>
          <a:lstStyle/>
          <a:p>
            <a:r>
              <a:rPr lang="en-GB" sz="1200" dirty="0"/>
              <a:t> set 1</a:t>
            </a:r>
          </a:p>
        </p:txBody>
      </p:sp>
      <p:sp>
        <p:nvSpPr>
          <p:cNvPr id="29" name="TextBox 28">
            <a:extLst>
              <a:ext uri="{FF2B5EF4-FFF2-40B4-BE49-F238E27FC236}">
                <a16:creationId xmlns:a16="http://schemas.microsoft.com/office/drawing/2014/main" id="{B253A419-CAC4-4EAC-AA3D-501891D78B8B}"/>
              </a:ext>
            </a:extLst>
          </p:cNvPr>
          <p:cNvSpPr txBox="1"/>
          <p:nvPr/>
        </p:nvSpPr>
        <p:spPr>
          <a:xfrm>
            <a:off x="1787472" y="6157116"/>
            <a:ext cx="658054" cy="276999"/>
          </a:xfrm>
          <a:prstGeom prst="rect">
            <a:avLst/>
          </a:prstGeom>
          <a:noFill/>
          <a:ln>
            <a:solidFill>
              <a:schemeClr val="tx1"/>
            </a:solidFill>
          </a:ln>
        </p:spPr>
        <p:txBody>
          <a:bodyPr wrap="square" rtlCol="0">
            <a:spAutoFit/>
          </a:bodyPr>
          <a:lstStyle/>
          <a:p>
            <a:r>
              <a:rPr lang="en-GB" sz="1200" dirty="0"/>
              <a:t> set 2</a:t>
            </a:r>
          </a:p>
        </p:txBody>
      </p:sp>
      <p:sp>
        <p:nvSpPr>
          <p:cNvPr id="30" name="TextBox 29">
            <a:extLst>
              <a:ext uri="{FF2B5EF4-FFF2-40B4-BE49-F238E27FC236}">
                <a16:creationId xmlns:a16="http://schemas.microsoft.com/office/drawing/2014/main" id="{5257708B-FEE9-45EF-80EA-86B8DF502B96}"/>
              </a:ext>
            </a:extLst>
          </p:cNvPr>
          <p:cNvSpPr txBox="1"/>
          <p:nvPr/>
        </p:nvSpPr>
        <p:spPr>
          <a:xfrm>
            <a:off x="1759058" y="6591775"/>
            <a:ext cx="658054" cy="276999"/>
          </a:xfrm>
          <a:prstGeom prst="rect">
            <a:avLst/>
          </a:prstGeom>
          <a:noFill/>
          <a:ln>
            <a:solidFill>
              <a:schemeClr val="tx1"/>
            </a:solidFill>
          </a:ln>
        </p:spPr>
        <p:txBody>
          <a:bodyPr wrap="square" rtlCol="0">
            <a:spAutoFit/>
          </a:bodyPr>
          <a:lstStyle/>
          <a:p>
            <a:r>
              <a:rPr lang="en-GB" sz="1200" dirty="0"/>
              <a:t> set 3</a:t>
            </a:r>
          </a:p>
        </p:txBody>
      </p:sp>
      <p:sp>
        <p:nvSpPr>
          <p:cNvPr id="31" name="TextBox 30">
            <a:extLst>
              <a:ext uri="{FF2B5EF4-FFF2-40B4-BE49-F238E27FC236}">
                <a16:creationId xmlns:a16="http://schemas.microsoft.com/office/drawing/2014/main" id="{94BED642-5BD0-44DF-AC12-C48A09D45CD2}"/>
              </a:ext>
            </a:extLst>
          </p:cNvPr>
          <p:cNvSpPr txBox="1"/>
          <p:nvPr/>
        </p:nvSpPr>
        <p:spPr>
          <a:xfrm>
            <a:off x="8385875" y="4317216"/>
            <a:ext cx="658054" cy="276999"/>
          </a:xfrm>
          <a:prstGeom prst="rect">
            <a:avLst/>
          </a:prstGeom>
          <a:noFill/>
          <a:ln>
            <a:solidFill>
              <a:schemeClr val="tx1"/>
            </a:solidFill>
          </a:ln>
        </p:spPr>
        <p:txBody>
          <a:bodyPr wrap="square" rtlCol="0">
            <a:spAutoFit/>
          </a:bodyPr>
          <a:lstStyle/>
          <a:p>
            <a:r>
              <a:rPr lang="en-GB" sz="1200" dirty="0"/>
              <a:t> set 1</a:t>
            </a:r>
          </a:p>
        </p:txBody>
      </p:sp>
      <p:cxnSp>
        <p:nvCxnSpPr>
          <p:cNvPr id="32" name="Straight Arrow Connector 31">
            <a:extLst>
              <a:ext uri="{FF2B5EF4-FFF2-40B4-BE49-F238E27FC236}">
                <a16:creationId xmlns:a16="http://schemas.microsoft.com/office/drawing/2014/main" id="{6BD90A0F-4EB9-46CE-93D6-999E221EF623}"/>
              </a:ext>
            </a:extLst>
          </p:cNvPr>
          <p:cNvCxnSpPr/>
          <p:nvPr/>
        </p:nvCxnSpPr>
        <p:spPr>
          <a:xfrm>
            <a:off x="7591586" y="4477365"/>
            <a:ext cx="759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28FEB59-339E-4072-B32C-1901894E7809}"/>
              </a:ext>
            </a:extLst>
          </p:cNvPr>
          <p:cNvCxnSpPr/>
          <p:nvPr/>
        </p:nvCxnSpPr>
        <p:spPr>
          <a:xfrm>
            <a:off x="7591586" y="6557226"/>
            <a:ext cx="759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996635B-1C26-447D-B4A9-4F20BFD99C91}"/>
              </a:ext>
            </a:extLst>
          </p:cNvPr>
          <p:cNvCxnSpPr/>
          <p:nvPr/>
        </p:nvCxnSpPr>
        <p:spPr>
          <a:xfrm>
            <a:off x="7591585" y="4854490"/>
            <a:ext cx="759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C758C9D-4483-427F-9C24-0E179723E2A5}"/>
              </a:ext>
            </a:extLst>
          </p:cNvPr>
          <p:cNvCxnSpPr/>
          <p:nvPr/>
        </p:nvCxnSpPr>
        <p:spPr>
          <a:xfrm>
            <a:off x="7591585" y="6157116"/>
            <a:ext cx="759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276D6FF-1185-4AC6-8D39-C40A8749D300}"/>
              </a:ext>
            </a:extLst>
          </p:cNvPr>
          <p:cNvCxnSpPr/>
          <p:nvPr/>
        </p:nvCxnSpPr>
        <p:spPr>
          <a:xfrm>
            <a:off x="7591584" y="5315306"/>
            <a:ext cx="759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AA4A4EA-3F4D-433F-9674-B87AA9A7B6A6}"/>
              </a:ext>
            </a:extLst>
          </p:cNvPr>
          <p:cNvCxnSpPr/>
          <p:nvPr/>
        </p:nvCxnSpPr>
        <p:spPr>
          <a:xfrm>
            <a:off x="7591584" y="5749965"/>
            <a:ext cx="759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9335D91-FAE9-47AB-B89C-9B17948F7665}"/>
              </a:ext>
            </a:extLst>
          </p:cNvPr>
          <p:cNvSpPr txBox="1"/>
          <p:nvPr/>
        </p:nvSpPr>
        <p:spPr>
          <a:xfrm>
            <a:off x="8383960" y="4716614"/>
            <a:ext cx="658054" cy="276999"/>
          </a:xfrm>
          <a:prstGeom prst="rect">
            <a:avLst/>
          </a:prstGeom>
          <a:noFill/>
          <a:ln>
            <a:solidFill>
              <a:schemeClr val="tx1"/>
            </a:solidFill>
          </a:ln>
        </p:spPr>
        <p:txBody>
          <a:bodyPr wrap="square" rtlCol="0">
            <a:spAutoFit/>
          </a:bodyPr>
          <a:lstStyle/>
          <a:p>
            <a:r>
              <a:rPr lang="en-GB" sz="1200" dirty="0"/>
              <a:t> set 2</a:t>
            </a:r>
          </a:p>
        </p:txBody>
      </p:sp>
      <p:sp>
        <p:nvSpPr>
          <p:cNvPr id="39" name="TextBox 38">
            <a:extLst>
              <a:ext uri="{FF2B5EF4-FFF2-40B4-BE49-F238E27FC236}">
                <a16:creationId xmlns:a16="http://schemas.microsoft.com/office/drawing/2014/main" id="{23BC8D08-3EF2-4921-B3DC-16F218C33314}"/>
              </a:ext>
            </a:extLst>
          </p:cNvPr>
          <p:cNvSpPr txBox="1"/>
          <p:nvPr/>
        </p:nvSpPr>
        <p:spPr>
          <a:xfrm>
            <a:off x="8398211" y="5144972"/>
            <a:ext cx="658054" cy="276999"/>
          </a:xfrm>
          <a:prstGeom prst="rect">
            <a:avLst/>
          </a:prstGeom>
          <a:noFill/>
          <a:ln>
            <a:solidFill>
              <a:schemeClr val="tx1"/>
            </a:solidFill>
          </a:ln>
        </p:spPr>
        <p:txBody>
          <a:bodyPr wrap="square" rtlCol="0">
            <a:spAutoFit/>
          </a:bodyPr>
          <a:lstStyle/>
          <a:p>
            <a:r>
              <a:rPr lang="en-GB" sz="1200" dirty="0"/>
              <a:t> set 3</a:t>
            </a:r>
          </a:p>
        </p:txBody>
      </p:sp>
      <p:sp>
        <p:nvSpPr>
          <p:cNvPr id="40" name="TextBox 39">
            <a:extLst>
              <a:ext uri="{FF2B5EF4-FFF2-40B4-BE49-F238E27FC236}">
                <a16:creationId xmlns:a16="http://schemas.microsoft.com/office/drawing/2014/main" id="{7401A577-A98C-467E-8A62-DAC12314B297}"/>
              </a:ext>
            </a:extLst>
          </p:cNvPr>
          <p:cNvSpPr txBox="1"/>
          <p:nvPr/>
        </p:nvSpPr>
        <p:spPr>
          <a:xfrm>
            <a:off x="8403466" y="5581031"/>
            <a:ext cx="658054" cy="276999"/>
          </a:xfrm>
          <a:prstGeom prst="rect">
            <a:avLst/>
          </a:prstGeom>
          <a:noFill/>
          <a:ln>
            <a:solidFill>
              <a:schemeClr val="tx1"/>
            </a:solidFill>
          </a:ln>
        </p:spPr>
        <p:txBody>
          <a:bodyPr wrap="square" rtlCol="0">
            <a:spAutoFit/>
          </a:bodyPr>
          <a:lstStyle/>
          <a:p>
            <a:r>
              <a:rPr lang="en-GB" sz="1200" dirty="0"/>
              <a:t> set 4</a:t>
            </a:r>
          </a:p>
        </p:txBody>
      </p:sp>
      <p:sp>
        <p:nvSpPr>
          <p:cNvPr id="41" name="TextBox 40">
            <a:extLst>
              <a:ext uri="{FF2B5EF4-FFF2-40B4-BE49-F238E27FC236}">
                <a16:creationId xmlns:a16="http://schemas.microsoft.com/office/drawing/2014/main" id="{458CA696-7A06-4768-950A-1C3E810FC48A}"/>
              </a:ext>
            </a:extLst>
          </p:cNvPr>
          <p:cNvSpPr txBox="1"/>
          <p:nvPr/>
        </p:nvSpPr>
        <p:spPr>
          <a:xfrm>
            <a:off x="8403466" y="6017042"/>
            <a:ext cx="658054" cy="276999"/>
          </a:xfrm>
          <a:prstGeom prst="rect">
            <a:avLst/>
          </a:prstGeom>
          <a:noFill/>
          <a:ln>
            <a:solidFill>
              <a:schemeClr val="tx1"/>
            </a:solidFill>
          </a:ln>
        </p:spPr>
        <p:txBody>
          <a:bodyPr wrap="square" rtlCol="0">
            <a:spAutoFit/>
          </a:bodyPr>
          <a:lstStyle/>
          <a:p>
            <a:r>
              <a:rPr lang="en-GB" sz="1200" dirty="0"/>
              <a:t> set 5</a:t>
            </a:r>
          </a:p>
        </p:txBody>
      </p:sp>
      <p:sp>
        <p:nvSpPr>
          <p:cNvPr id="42" name="TextBox 41">
            <a:extLst>
              <a:ext uri="{FF2B5EF4-FFF2-40B4-BE49-F238E27FC236}">
                <a16:creationId xmlns:a16="http://schemas.microsoft.com/office/drawing/2014/main" id="{491095C0-1AF8-4663-B4C8-1A54CD80172B}"/>
              </a:ext>
            </a:extLst>
          </p:cNvPr>
          <p:cNvSpPr txBox="1"/>
          <p:nvPr/>
        </p:nvSpPr>
        <p:spPr>
          <a:xfrm>
            <a:off x="8398211" y="6418726"/>
            <a:ext cx="658054" cy="276999"/>
          </a:xfrm>
          <a:prstGeom prst="rect">
            <a:avLst/>
          </a:prstGeom>
          <a:noFill/>
          <a:ln>
            <a:solidFill>
              <a:schemeClr val="tx1"/>
            </a:solidFill>
          </a:ln>
        </p:spPr>
        <p:txBody>
          <a:bodyPr wrap="square" rtlCol="0">
            <a:spAutoFit/>
          </a:bodyPr>
          <a:lstStyle/>
          <a:p>
            <a:r>
              <a:rPr lang="en-GB" sz="1200" dirty="0"/>
              <a:t> set 6</a:t>
            </a:r>
          </a:p>
        </p:txBody>
      </p:sp>
    </p:spTree>
    <p:extLst>
      <p:ext uri="{BB962C8B-B14F-4D97-AF65-F5344CB8AC3E}">
        <p14:creationId xmlns:p14="http://schemas.microsoft.com/office/powerpoint/2010/main" val="967681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21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53536" y="1274499"/>
            <a:ext cx="10329992" cy="3603274"/>
          </a:xfrm>
        </p:spPr>
        <p:txBody>
          <a:bodyPr>
            <a:normAutofit fontScale="62500" lnSpcReduction="20000"/>
          </a:bodyPr>
          <a:lstStyle/>
          <a:p>
            <a:pPr marL="0" indent="0">
              <a:buNone/>
            </a:pPr>
            <a:r>
              <a:rPr lang="en-GB" sz="4700" dirty="0">
                <a:solidFill>
                  <a:srgbClr val="0070C0"/>
                </a:solidFill>
                <a:latin typeface="XCCW Joined 1a" panose="03050602040000000000" pitchFamily="66" charset="0"/>
              </a:rPr>
              <a:t>What's changed?</a:t>
            </a:r>
          </a:p>
          <a:p>
            <a:pPr marL="0" indent="0">
              <a:buNone/>
            </a:pPr>
            <a:endParaRPr lang="en-GB" sz="3600" dirty="0">
              <a:solidFill>
                <a:srgbClr val="0070C0"/>
              </a:solidFill>
              <a:latin typeface="XCCW Joined 1a" panose="03050602040000000000" pitchFamily="66" charset="0"/>
            </a:endParaRPr>
          </a:p>
          <a:p>
            <a:pPr marL="0" indent="0">
              <a:buNone/>
            </a:pPr>
            <a:r>
              <a:rPr lang="en-GB" sz="3600" dirty="0">
                <a:solidFill>
                  <a:srgbClr val="0070C0"/>
                </a:solidFill>
                <a:latin typeface="XCCW Joined 1a" panose="03050602040000000000" pitchFamily="66" charset="0"/>
              </a:rPr>
              <a:t>The focus changes more from arithmetic based.</a:t>
            </a:r>
          </a:p>
          <a:p>
            <a:pPr marL="0" indent="0">
              <a:buNone/>
            </a:pPr>
            <a:r>
              <a:rPr lang="en-GB" sz="3600" dirty="0">
                <a:solidFill>
                  <a:srgbClr val="0070C0"/>
                </a:solidFill>
                <a:latin typeface="XCCW Joined 1a" panose="03050602040000000000" pitchFamily="66" charset="0"/>
              </a:rPr>
              <a:t>  </a:t>
            </a:r>
          </a:p>
          <a:p>
            <a:pPr marL="0" indent="0">
              <a:buNone/>
            </a:pPr>
            <a:r>
              <a:rPr lang="en-GB" sz="3600" dirty="0">
                <a:solidFill>
                  <a:srgbClr val="0070C0"/>
                </a:solidFill>
                <a:latin typeface="XCCW Joined 1a" panose="03050602040000000000" pitchFamily="66" charset="0"/>
              </a:rPr>
              <a:t>Now the pupils will need to prove and solve questions</a:t>
            </a:r>
          </a:p>
          <a:p>
            <a:pPr marL="0" indent="0">
              <a:buNone/>
            </a:pPr>
            <a:endParaRPr lang="en-GB" sz="3600" dirty="0">
              <a:solidFill>
                <a:srgbClr val="0070C0"/>
              </a:solidFill>
              <a:latin typeface="XCCW Joined 1a" panose="03050602040000000000" pitchFamily="66" charset="0"/>
            </a:endParaRPr>
          </a:p>
          <a:p>
            <a:pPr marL="0" indent="0">
              <a:buNone/>
            </a:pPr>
            <a:r>
              <a:rPr lang="en-GB" sz="3600" dirty="0">
                <a:solidFill>
                  <a:srgbClr val="0070C0"/>
                </a:solidFill>
                <a:latin typeface="XCCW Joined 1a" panose="03050602040000000000" pitchFamily="66" charset="0"/>
              </a:rPr>
              <a:t>Pupils to use more reasoning skills.</a:t>
            </a:r>
          </a:p>
          <a:p>
            <a:pPr marL="0" indent="0">
              <a:buNone/>
            </a:pPr>
            <a:endParaRPr lang="en-GB" sz="3600" dirty="0">
              <a:solidFill>
                <a:srgbClr val="0070C0"/>
              </a:solidFill>
              <a:latin typeface="XCCW Joined 1a" panose="03050602040000000000" pitchFamily="66" charset="0"/>
            </a:endParaRPr>
          </a:p>
          <a:p>
            <a:pPr marL="0" indent="0">
              <a:buNone/>
            </a:pPr>
            <a:r>
              <a:rPr lang="en-GB" sz="3600" dirty="0">
                <a:solidFill>
                  <a:srgbClr val="0070C0"/>
                </a:solidFill>
                <a:latin typeface="XCCW Joined 1a" panose="03050602040000000000" pitchFamily="66" charset="0"/>
              </a:rPr>
              <a:t>For example:</a:t>
            </a:r>
          </a:p>
          <a:p>
            <a:pPr marL="0" indent="0">
              <a:buNone/>
            </a:pPr>
            <a:endParaRPr lang="en-GB" sz="3600" dirty="0">
              <a:solidFill>
                <a:srgbClr val="0070C0"/>
              </a:solidFill>
              <a:latin typeface="XCCW Joined 1a" panose="03050602040000000000" pitchFamily="66" charset="0"/>
            </a:endParaRP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3162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0315" y="1201936"/>
            <a:ext cx="7387518" cy="4876135"/>
          </a:xfrm>
        </p:spPr>
        <p:txBody>
          <a:bodyPr>
            <a:normAutofit/>
          </a:bodyPr>
          <a:lstStyle/>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CE92B847-43DB-4EA6-80FD-066A02F753FB}"/>
              </a:ext>
            </a:extLst>
          </p:cNvPr>
          <p:cNvPicPr>
            <a:picLocks noChangeAspect="1"/>
          </p:cNvPicPr>
          <p:nvPr/>
        </p:nvPicPr>
        <p:blipFill>
          <a:blip r:embed="rId5"/>
          <a:stretch>
            <a:fillRect/>
          </a:stretch>
        </p:blipFill>
        <p:spPr>
          <a:xfrm>
            <a:off x="391846" y="48431"/>
            <a:ext cx="6334125" cy="6819900"/>
          </a:xfrm>
          <a:prstGeom prst="rect">
            <a:avLst/>
          </a:prstGeom>
        </p:spPr>
      </p:pic>
    </p:spTree>
    <p:extLst>
      <p:ext uri="{BB962C8B-B14F-4D97-AF65-F5344CB8AC3E}">
        <p14:creationId xmlns:p14="http://schemas.microsoft.com/office/powerpoint/2010/main" val="3982383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0315" y="1201936"/>
            <a:ext cx="7387518" cy="4876135"/>
          </a:xfrm>
        </p:spPr>
        <p:txBody>
          <a:bodyPr>
            <a:normAutofit/>
          </a:bodyPr>
          <a:lstStyle/>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210316" y="75794"/>
            <a:ext cx="10329991" cy="6740307"/>
          </a:xfrm>
          <a:prstGeom prst="rect">
            <a:avLst/>
          </a:prstGeom>
        </p:spPr>
        <p:txBody>
          <a:bodyPr wrap="square">
            <a:spAutoFit/>
          </a:bodyPr>
          <a:lstStyle/>
          <a:p>
            <a:r>
              <a:rPr lang="en-GB" dirty="0"/>
              <a:t>Ben sees these adverts to hire the same car.</a:t>
            </a:r>
          </a:p>
          <a:p>
            <a:r>
              <a:rPr lang="en-GB" dirty="0"/>
              <a:t> </a:t>
            </a:r>
          </a:p>
          <a:p>
            <a:r>
              <a:rPr lang="en-GB" dirty="0"/>
              <a:t> 	Hire Deal</a:t>
            </a:r>
          </a:p>
          <a:p>
            <a:r>
              <a:rPr lang="en-GB" dirty="0"/>
              <a:t>No charge for mileage</a:t>
            </a:r>
          </a:p>
          <a:p>
            <a:r>
              <a:rPr lang="en-GB" dirty="0"/>
              <a:t>Normal price  £78 each day</a:t>
            </a:r>
          </a:p>
          <a:p>
            <a:r>
              <a:rPr lang="en-GB" dirty="0"/>
              <a:t>Offer  Now 1/3 off</a:t>
            </a:r>
          </a:p>
          <a:p>
            <a:r>
              <a:rPr lang="en-GB" dirty="0"/>
              <a:t>Price includes VAT	 	Best Cars</a:t>
            </a:r>
          </a:p>
          <a:p>
            <a:r>
              <a:rPr lang="en-GB" dirty="0"/>
              <a:t>£36 each day</a:t>
            </a:r>
          </a:p>
          <a:p>
            <a:r>
              <a:rPr lang="en-GB" dirty="0"/>
              <a:t>15p for each mile</a:t>
            </a:r>
          </a:p>
          <a:p>
            <a:r>
              <a:rPr lang="en-GB" dirty="0"/>
              <a:t>Prices exclude VAT</a:t>
            </a:r>
          </a:p>
          <a:p>
            <a:r>
              <a:rPr lang="en-GB" dirty="0"/>
              <a:t>VAT is 20%</a:t>
            </a:r>
          </a:p>
          <a:p>
            <a:endParaRPr lang="en-GB" dirty="0"/>
          </a:p>
          <a:p>
            <a:r>
              <a:rPr lang="en-GB" dirty="0"/>
              <a:t>Ben wants to hire the car for 10 days.</a:t>
            </a:r>
          </a:p>
          <a:p>
            <a:r>
              <a:rPr lang="en-GB" dirty="0"/>
              <a:t>He expects to drive 600 miles.</a:t>
            </a:r>
          </a:p>
          <a:p>
            <a:r>
              <a:rPr lang="en-GB" dirty="0"/>
              <a:t>Should he choose Hire Deal or Best Cars to get the cheaper deal?</a:t>
            </a:r>
          </a:p>
          <a:p>
            <a:r>
              <a:rPr lang="en-GB" dirty="0"/>
              <a:t>You must show your working.</a:t>
            </a:r>
          </a:p>
          <a:p>
            <a:r>
              <a:rPr lang="en-GB" dirty="0"/>
              <a:t>..................................................................................................................................</a:t>
            </a:r>
          </a:p>
          <a:p>
            <a:r>
              <a:rPr lang="en-GB" dirty="0"/>
              <a:t>..................................................................................................................................</a:t>
            </a:r>
          </a:p>
          <a:p>
            <a:r>
              <a:rPr lang="en-GB" dirty="0"/>
              <a:t>..................................................................................................................................</a:t>
            </a:r>
          </a:p>
          <a:p>
            <a:r>
              <a:rPr lang="en-GB" dirty="0"/>
              <a:t>..................................................................................................................................</a:t>
            </a:r>
          </a:p>
          <a:p>
            <a:r>
              <a:rPr lang="en-GB" dirty="0"/>
              <a:t>..................................................................................................................................</a:t>
            </a:r>
          </a:p>
          <a:p>
            <a:r>
              <a:rPr lang="en-GB" dirty="0"/>
              <a:t>..................................................................................................................................</a:t>
            </a:r>
          </a:p>
          <a:p>
            <a:r>
              <a:rPr lang="en-GB" dirty="0"/>
              <a:t>Answer..................................</a:t>
            </a:r>
          </a:p>
          <a:p>
            <a:r>
              <a:rPr lang="en-GB" dirty="0"/>
              <a:t>(Total 6 marks)</a:t>
            </a:r>
          </a:p>
        </p:txBody>
      </p:sp>
      <p:sp>
        <p:nvSpPr>
          <p:cNvPr id="10" name="TextBox 9"/>
          <p:cNvSpPr txBox="1"/>
          <p:nvPr/>
        </p:nvSpPr>
        <p:spPr>
          <a:xfrm>
            <a:off x="8928847" y="2366682"/>
            <a:ext cx="2752165" cy="3170099"/>
          </a:xfrm>
          <a:prstGeom prst="rect">
            <a:avLst/>
          </a:prstGeom>
          <a:noFill/>
        </p:spPr>
        <p:txBody>
          <a:bodyPr wrap="square" rtlCol="0">
            <a:spAutoFit/>
          </a:bodyPr>
          <a:lstStyle/>
          <a:p>
            <a:r>
              <a:rPr lang="en-GB" sz="2000" dirty="0">
                <a:solidFill>
                  <a:schemeClr val="accent1">
                    <a:lumMod val="75000"/>
                  </a:schemeClr>
                </a:solidFill>
                <a:latin typeface="CCW Cursive Writing 1" panose="03050602040000000000" pitchFamily="66" charset="0"/>
              </a:rPr>
              <a:t>Here pupils need to work out the best value and use their workings to prove why/how their answer is correct</a:t>
            </a:r>
          </a:p>
        </p:txBody>
      </p:sp>
    </p:spTree>
    <p:extLst>
      <p:ext uri="{BB962C8B-B14F-4D97-AF65-F5344CB8AC3E}">
        <p14:creationId xmlns:p14="http://schemas.microsoft.com/office/powerpoint/2010/main" val="211356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365125"/>
            <a:ext cx="11554690" cy="1325563"/>
          </a:xfrm>
        </p:spPr>
        <p:txBody>
          <a:bodyPr/>
          <a:lstStyle/>
          <a:p>
            <a:pPr algn="ctr"/>
            <a:r>
              <a:rPr lang="en-GB" dirty="0">
                <a:solidFill>
                  <a:srgbClr val="0070C0"/>
                </a:solidFill>
                <a:latin typeface="XCCW Joined 1a" panose="03050602040000000000" pitchFamily="66" charset="0"/>
              </a:rPr>
              <a:t>How does the KS3 </a:t>
            </a:r>
            <a:br>
              <a:rPr lang="en-GB" dirty="0">
                <a:solidFill>
                  <a:srgbClr val="0070C0"/>
                </a:solidFill>
                <a:latin typeface="XCCW Joined 1a" panose="03050602040000000000" pitchFamily="66" charset="0"/>
              </a:rPr>
            </a:br>
            <a:r>
              <a:rPr lang="en-GB" dirty="0">
                <a:solidFill>
                  <a:srgbClr val="0070C0"/>
                </a:solidFill>
                <a:latin typeface="XCCW Joined 1a" panose="03050602040000000000" pitchFamily="66" charset="0"/>
              </a:rPr>
              <a:t>curriculum change?</a:t>
            </a:r>
          </a:p>
        </p:txBody>
      </p:sp>
      <p:sp>
        <p:nvSpPr>
          <p:cNvPr id="3" name="Content Placeholder 2"/>
          <p:cNvSpPr>
            <a:spLocks noGrp="1"/>
          </p:cNvSpPr>
          <p:nvPr>
            <p:ph idx="1"/>
          </p:nvPr>
        </p:nvSpPr>
        <p:spPr>
          <a:xfrm>
            <a:off x="838200" y="1825625"/>
            <a:ext cx="10906496" cy="4420796"/>
          </a:xfrm>
        </p:spPr>
        <p:txBody>
          <a:bodyPr>
            <a:normAutofit lnSpcReduction="10000"/>
          </a:bodyPr>
          <a:lstStyle/>
          <a:p>
            <a:pPr marL="0" indent="0">
              <a:buNone/>
            </a:pPr>
            <a:endParaRPr lang="en-GB" dirty="0">
              <a:latin typeface="Candara" panose="020E0502030303020204" pitchFamily="34" charset="0"/>
            </a:endParaRPr>
          </a:p>
          <a:p>
            <a:r>
              <a:rPr lang="en-GB" dirty="0">
                <a:solidFill>
                  <a:srgbClr val="7030A0"/>
                </a:solidFill>
                <a:latin typeface="Candara" panose="020E0502030303020204" pitchFamily="34" charset="0"/>
              </a:rPr>
              <a:t>Main change from year KS2 to KS3 is the pace of the lessons and the breadth and depth of knowledge and the expectation that students are working more independently.</a:t>
            </a:r>
          </a:p>
          <a:p>
            <a:endParaRPr lang="en-GB" dirty="0">
              <a:latin typeface="Candara" panose="020E0502030303020204" pitchFamily="34" charset="0"/>
            </a:endParaRPr>
          </a:p>
          <a:p>
            <a:r>
              <a:rPr lang="en-GB" dirty="0">
                <a:solidFill>
                  <a:schemeClr val="accent2">
                    <a:lumMod val="75000"/>
                  </a:schemeClr>
                </a:solidFill>
                <a:latin typeface="Candara" panose="020E0502030303020204" pitchFamily="34" charset="0"/>
              </a:rPr>
              <a:t>Language used in various subjects become more technical. </a:t>
            </a:r>
          </a:p>
          <a:p>
            <a:endParaRPr lang="en-GB" dirty="0">
              <a:latin typeface="Candara" panose="020E0502030303020204" pitchFamily="34" charset="0"/>
            </a:endParaRPr>
          </a:p>
          <a:p>
            <a:r>
              <a:rPr lang="en-GB" dirty="0">
                <a:solidFill>
                  <a:srgbClr val="0070C0"/>
                </a:solidFill>
                <a:latin typeface="Candara" panose="020E0502030303020204" pitchFamily="34" charset="0"/>
              </a:rPr>
              <a:t>If your son/daughter was a 6S or 6M at the end of year 6 this doesn’t automatically mean they will convert to that stage straight away in year 7. </a:t>
            </a:r>
          </a:p>
          <a:p>
            <a:endParaRPr lang="en-GB" dirty="0"/>
          </a:p>
          <a:p>
            <a:endParaRPr lang="en-GB" dirty="0"/>
          </a:p>
        </p:txBody>
      </p:sp>
      <p:pic>
        <p:nvPicPr>
          <p:cNvPr id="4" name="Picture 3"/>
          <p:cNvPicPr>
            <a:picLocks noChangeAspect="1"/>
          </p:cNvPicPr>
          <p:nvPr/>
        </p:nvPicPr>
        <p:blipFill>
          <a:blip r:embed="rId2"/>
          <a:stretch>
            <a:fillRect/>
          </a:stretch>
        </p:blipFill>
        <p:spPr>
          <a:xfrm>
            <a:off x="10471760" y="119523"/>
            <a:ext cx="1390008" cy="1816765"/>
          </a:xfrm>
          <a:prstGeom prst="rect">
            <a:avLst/>
          </a:prstGeom>
        </p:spPr>
      </p:pic>
    </p:spTree>
    <p:extLst>
      <p:ext uri="{BB962C8B-B14F-4D97-AF65-F5344CB8AC3E}">
        <p14:creationId xmlns:p14="http://schemas.microsoft.com/office/powerpoint/2010/main" val="3528136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93" y="349623"/>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93021" y="1362635"/>
            <a:ext cx="10329992" cy="4455459"/>
          </a:xfrm>
        </p:spPr>
        <p:txBody>
          <a:bodyPr>
            <a:normAutofit fontScale="70000" lnSpcReduction="20000"/>
          </a:bodyPr>
          <a:lstStyle/>
          <a:p>
            <a:pPr marL="0" indent="0">
              <a:buNone/>
            </a:pPr>
            <a:r>
              <a:rPr lang="en-GB" sz="3600" dirty="0">
                <a:solidFill>
                  <a:srgbClr val="0070C0"/>
                </a:solidFill>
                <a:latin typeface="XCCW Joined 1a" panose="03050602040000000000" pitchFamily="66" charset="0"/>
              </a:rPr>
              <a:t>What's changed?</a:t>
            </a:r>
          </a:p>
          <a:p>
            <a:pPr marL="0" indent="0">
              <a:buNone/>
            </a:pPr>
            <a:endParaRPr lang="en-GB" sz="3600" dirty="0">
              <a:solidFill>
                <a:srgbClr val="0070C0"/>
              </a:solidFill>
              <a:latin typeface="XCCW Joined 1a" panose="03050602040000000000" pitchFamily="66" charset="0"/>
            </a:endParaRPr>
          </a:p>
          <a:p>
            <a:pPr marL="0" indent="0">
              <a:buNone/>
            </a:pPr>
            <a:r>
              <a:rPr lang="en-GB" sz="3600" dirty="0">
                <a:solidFill>
                  <a:srgbClr val="0070C0"/>
                </a:solidFill>
                <a:latin typeface="XCCW Joined 1a" panose="03050602040000000000" pitchFamily="66" charset="0"/>
              </a:rPr>
              <a:t>In KS3 pupils will use a calculator more and will sit papers that require them to use a calculator. Guidance on using a calculator effectively will be given. </a:t>
            </a:r>
          </a:p>
          <a:p>
            <a:pPr marL="0" indent="0">
              <a:buNone/>
            </a:pPr>
            <a:endParaRPr lang="en-GB" sz="3600" dirty="0">
              <a:solidFill>
                <a:srgbClr val="0070C0"/>
              </a:solidFill>
              <a:latin typeface="XCCW Joined 1a" panose="03050602040000000000" pitchFamily="66" charset="0"/>
            </a:endParaRPr>
          </a:p>
          <a:p>
            <a:pPr marL="0" indent="0">
              <a:buNone/>
            </a:pPr>
            <a:r>
              <a:rPr lang="en-GB" sz="3600" dirty="0">
                <a:solidFill>
                  <a:srgbClr val="0070C0"/>
                </a:solidFill>
                <a:latin typeface="XCCW Joined 1a" panose="03050602040000000000" pitchFamily="66" charset="0"/>
              </a:rPr>
              <a:t>Pupils having their own calculator is important so that they know how to use theirs effectively as this can vary between brands.</a:t>
            </a:r>
          </a:p>
          <a:p>
            <a:pPr marL="0" indent="0">
              <a:buNone/>
            </a:pPr>
            <a:endParaRPr lang="en-GB" sz="3600" dirty="0">
              <a:solidFill>
                <a:srgbClr val="0070C0"/>
              </a:solidFill>
              <a:latin typeface="XCCW Joined 1a" panose="03050602040000000000" pitchFamily="66" charset="0"/>
            </a:endParaRPr>
          </a:p>
          <a:p>
            <a:pPr marL="0" indent="0">
              <a:buNone/>
            </a:pPr>
            <a:r>
              <a:rPr lang="en-GB" sz="3600" dirty="0">
                <a:solidFill>
                  <a:srgbClr val="0070C0"/>
                </a:solidFill>
                <a:latin typeface="XCCW Joined 1a" panose="03050602040000000000" pitchFamily="66" charset="0"/>
              </a:rPr>
              <a:t>A scientific calculator is ideal, especially for </a:t>
            </a:r>
          </a:p>
          <a:p>
            <a:pPr marL="0" indent="0">
              <a:buNone/>
            </a:pPr>
            <a:r>
              <a:rPr lang="en-GB" sz="3600" dirty="0">
                <a:solidFill>
                  <a:srgbClr val="0070C0"/>
                </a:solidFill>
                <a:latin typeface="XCCW Joined 1a" panose="03050602040000000000" pitchFamily="66" charset="0"/>
              </a:rPr>
              <a:t>those pupils in the upper sets.</a:t>
            </a:r>
          </a:p>
          <a:p>
            <a:pPr marL="0" indent="0">
              <a:buNone/>
            </a:pPr>
            <a:endParaRPr lang="en-GB" sz="3600" dirty="0">
              <a:solidFill>
                <a:srgbClr val="0070C0"/>
              </a:solidFill>
              <a:latin typeface="XCCW Joined 1a" panose="03050602040000000000" pitchFamily="66" charset="0"/>
            </a:endParaRP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5"/>
          <a:stretch>
            <a:fillRect/>
          </a:stretch>
        </p:blipFill>
        <p:spPr>
          <a:xfrm rot="1202445">
            <a:off x="9979719" y="4360600"/>
            <a:ext cx="1282543" cy="2348753"/>
          </a:xfrm>
          <a:prstGeom prst="rect">
            <a:avLst/>
          </a:prstGeom>
        </p:spPr>
      </p:pic>
    </p:spTree>
    <p:extLst>
      <p:ext uri="{BB962C8B-B14F-4D97-AF65-F5344CB8AC3E}">
        <p14:creationId xmlns:p14="http://schemas.microsoft.com/office/powerpoint/2010/main" val="1033081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4761" y="1712260"/>
            <a:ext cx="10260461" cy="3517918"/>
          </a:xfrm>
        </p:spPr>
        <p:txBody>
          <a:bodyPr>
            <a:normAutofit fontScale="92500" lnSpcReduction="20000"/>
          </a:bodyPr>
          <a:lstStyle/>
          <a:p>
            <a:pPr marL="0" indent="0">
              <a:buNone/>
            </a:pPr>
            <a:r>
              <a:rPr lang="en-GB" sz="3600" dirty="0">
                <a:solidFill>
                  <a:srgbClr val="0070C0"/>
                </a:solidFill>
                <a:latin typeface="XCCW Joined 1a" panose="03050602040000000000" pitchFamily="66" charset="0"/>
              </a:rPr>
              <a:t>What's changed?</a:t>
            </a:r>
          </a:p>
          <a:p>
            <a:pPr marL="0" indent="0">
              <a:buNone/>
            </a:pPr>
            <a:r>
              <a:rPr lang="en-GB" sz="3600" dirty="0">
                <a:solidFill>
                  <a:srgbClr val="0070C0"/>
                </a:solidFill>
                <a:latin typeface="XCCW Joined 1a" panose="03050602040000000000" pitchFamily="66" charset="0"/>
              </a:rPr>
              <a:t>The biggest change is the introduction of algebra. </a:t>
            </a:r>
          </a:p>
          <a:p>
            <a:pPr marL="0" indent="0">
              <a:buNone/>
            </a:pPr>
            <a:endParaRPr lang="en-GB" sz="3600" dirty="0">
              <a:solidFill>
                <a:srgbClr val="0070C0"/>
              </a:solidFill>
              <a:latin typeface="XCCW Joined 1a" panose="03050602040000000000" pitchFamily="66" charset="0"/>
            </a:endParaRPr>
          </a:p>
          <a:p>
            <a:pPr marL="0" indent="0">
              <a:buNone/>
            </a:pPr>
            <a:r>
              <a:rPr lang="en-GB" sz="3600" dirty="0">
                <a:solidFill>
                  <a:srgbClr val="0070C0"/>
                </a:solidFill>
                <a:latin typeface="XCCW Joined 1a" panose="03050602040000000000" pitchFamily="66" charset="0"/>
              </a:rPr>
              <a:t>Pupils will focus on the basics first making sure they are secure so that they can tackle some of the more challenging concepts. </a:t>
            </a:r>
          </a:p>
          <a:p>
            <a:pPr marL="0" indent="0">
              <a:buNone/>
            </a:pPr>
            <a:endParaRPr lang="en-GB" sz="3600" dirty="0">
              <a:solidFill>
                <a:srgbClr val="0070C0"/>
              </a:solidFill>
              <a:latin typeface="XCCW Joined 1a" panose="03050602040000000000" pitchFamily="66" charset="0"/>
            </a:endParaRPr>
          </a:p>
          <a:p>
            <a:pPr marL="0" indent="0">
              <a:buNone/>
            </a:pPr>
            <a:endParaRPr lang="en-GB" sz="3600" dirty="0">
              <a:solidFill>
                <a:srgbClr val="0070C0"/>
              </a:solidFill>
              <a:latin typeface="XCCW Joined 1a" panose="03050602040000000000" pitchFamily="66" charset="0"/>
            </a:endParaRPr>
          </a:p>
          <a:p>
            <a:pPr marL="0" indent="0">
              <a:buNone/>
            </a:pPr>
            <a:endParaRPr lang="en-GB" sz="3600" dirty="0">
              <a:solidFill>
                <a:srgbClr val="0070C0"/>
              </a:solidFill>
              <a:latin typeface="XCCW Joined 1a" panose="03050602040000000000" pitchFamily="66" charset="0"/>
            </a:endParaRP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5"/>
          <a:stretch>
            <a:fillRect/>
          </a:stretch>
        </p:blipFill>
        <p:spPr>
          <a:xfrm>
            <a:off x="8377638" y="4753535"/>
            <a:ext cx="2857500" cy="1600200"/>
          </a:xfrm>
          <a:prstGeom prst="rect">
            <a:avLst/>
          </a:prstGeom>
        </p:spPr>
      </p:pic>
    </p:spTree>
    <p:extLst>
      <p:ext uri="{BB962C8B-B14F-4D97-AF65-F5344CB8AC3E}">
        <p14:creationId xmlns:p14="http://schemas.microsoft.com/office/powerpoint/2010/main" val="2871850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0315" y="1201936"/>
            <a:ext cx="7387518" cy="4876135"/>
          </a:xfrm>
        </p:spPr>
        <p:txBody>
          <a:bodyPr>
            <a:normAutofit/>
          </a:bodyPr>
          <a:lstStyle/>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1A3F3FDE-5F43-4E7F-9D66-667ED4AEF8CE}"/>
              </a:ext>
            </a:extLst>
          </p:cNvPr>
          <p:cNvPicPr>
            <a:picLocks noChangeAspect="1"/>
          </p:cNvPicPr>
          <p:nvPr/>
        </p:nvPicPr>
        <p:blipFill>
          <a:blip r:embed="rId5"/>
          <a:stretch>
            <a:fillRect/>
          </a:stretch>
        </p:blipFill>
        <p:spPr>
          <a:xfrm>
            <a:off x="95729" y="0"/>
            <a:ext cx="6157681" cy="6858000"/>
          </a:xfrm>
          <a:prstGeom prst="rect">
            <a:avLst/>
          </a:prstGeom>
        </p:spPr>
      </p:pic>
    </p:spTree>
    <p:extLst>
      <p:ext uri="{BB962C8B-B14F-4D97-AF65-F5344CB8AC3E}">
        <p14:creationId xmlns:p14="http://schemas.microsoft.com/office/powerpoint/2010/main" val="3970908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4761" y="1541930"/>
            <a:ext cx="10260461" cy="4078942"/>
          </a:xfrm>
        </p:spPr>
        <p:txBody>
          <a:bodyPr>
            <a:normAutofit fontScale="85000" lnSpcReduction="10000"/>
          </a:bodyPr>
          <a:lstStyle/>
          <a:p>
            <a:pPr marL="0" indent="0">
              <a:buNone/>
            </a:pPr>
            <a:r>
              <a:rPr lang="en-GB" sz="3600" dirty="0">
                <a:solidFill>
                  <a:srgbClr val="0070C0"/>
                </a:solidFill>
                <a:latin typeface="XCCW Joined 1a" panose="03050602040000000000" pitchFamily="66" charset="0"/>
              </a:rPr>
              <a:t>What's changed?</a:t>
            </a:r>
          </a:p>
          <a:p>
            <a:pPr marL="0" indent="0">
              <a:buNone/>
            </a:pPr>
            <a:endParaRPr lang="en-GB" sz="3600" dirty="0">
              <a:solidFill>
                <a:srgbClr val="0070C0"/>
              </a:solidFill>
              <a:latin typeface="XCCW Joined 1a" panose="03050602040000000000" pitchFamily="66" charset="0"/>
            </a:endParaRPr>
          </a:p>
          <a:p>
            <a:pPr marL="0" indent="0">
              <a:buNone/>
            </a:pPr>
            <a:r>
              <a:rPr lang="en-GB" sz="3600" dirty="0">
                <a:solidFill>
                  <a:srgbClr val="0070C0"/>
                </a:solidFill>
                <a:latin typeface="XCCW Joined 1a" panose="03050602040000000000" pitchFamily="66" charset="0"/>
              </a:rPr>
              <a:t>Our assessments have changed from KS2 standardised tests to assessments created from previous GCSE questions.</a:t>
            </a:r>
          </a:p>
          <a:p>
            <a:pPr marL="0" indent="0">
              <a:buNone/>
            </a:pPr>
            <a:endParaRPr lang="en-GB" sz="3600" dirty="0">
              <a:solidFill>
                <a:srgbClr val="0070C0"/>
              </a:solidFill>
              <a:latin typeface="XCCW Joined 1a" panose="03050602040000000000" pitchFamily="66" charset="0"/>
            </a:endParaRPr>
          </a:p>
          <a:p>
            <a:pPr marL="0" indent="0">
              <a:buNone/>
            </a:pPr>
            <a:r>
              <a:rPr lang="en-GB" sz="3600" dirty="0">
                <a:solidFill>
                  <a:srgbClr val="0070C0"/>
                </a:solidFill>
                <a:latin typeface="XCCW Joined 1a" panose="03050602040000000000" pitchFamily="66" charset="0"/>
              </a:rPr>
              <a:t>All of the questions (whilst coming from previous GCSE papers) are all based around the KS3 learning objectives.</a:t>
            </a:r>
          </a:p>
          <a:p>
            <a:pPr marL="0" indent="0">
              <a:buNone/>
            </a:pPr>
            <a:endParaRPr lang="en-GB" sz="3600" dirty="0">
              <a:solidFill>
                <a:srgbClr val="0070C0"/>
              </a:solidFill>
              <a:latin typeface="XCCW Joined 1a" panose="03050602040000000000" pitchFamily="66" charset="0"/>
            </a:endParaRP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2343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79846" y="579758"/>
            <a:ext cx="10260461" cy="3691196"/>
          </a:xfrm>
        </p:spPr>
        <p:txBody>
          <a:bodyPr>
            <a:normAutofit/>
          </a:bodyPr>
          <a:lstStyle/>
          <a:p>
            <a:pPr marL="0" indent="0">
              <a:buNone/>
            </a:pPr>
            <a:r>
              <a:rPr lang="en-GB" sz="2000" dirty="0">
                <a:solidFill>
                  <a:srgbClr val="0070C0"/>
                </a:solidFill>
                <a:latin typeface="XCCW Joined 1a" panose="03050602040000000000" pitchFamily="66" charset="0"/>
              </a:rPr>
              <a:t>Topic overview of the year</a:t>
            </a:r>
          </a:p>
          <a:p>
            <a:pPr marL="0" indent="0">
              <a:buNone/>
            </a:pPr>
            <a:endParaRPr lang="en-GB" sz="3600" dirty="0">
              <a:solidFill>
                <a:srgbClr val="0070C0"/>
              </a:solidFill>
              <a:latin typeface="XCCW Joined 1a" panose="03050602040000000000" pitchFamily="66" charset="0"/>
            </a:endParaRP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0" name="Table 9"/>
          <p:cNvGraphicFramePr>
            <a:graphicFrameLocks noGrp="1"/>
          </p:cNvGraphicFramePr>
          <p:nvPr>
            <p:extLst/>
          </p:nvPr>
        </p:nvGraphicFramePr>
        <p:xfrm>
          <a:off x="183652" y="1089679"/>
          <a:ext cx="7445313" cy="5521960"/>
        </p:xfrm>
        <a:graphic>
          <a:graphicData uri="http://schemas.openxmlformats.org/drawingml/2006/table">
            <a:tbl>
              <a:tblPr firstRow="1" bandRow="1">
                <a:tableStyleId>{5C22544A-7EE6-4342-B048-85BDC9FD1C3A}</a:tableStyleId>
              </a:tblPr>
              <a:tblGrid>
                <a:gridCol w="7445313">
                  <a:extLst>
                    <a:ext uri="{9D8B030D-6E8A-4147-A177-3AD203B41FA5}">
                      <a16:colId xmlns:a16="http://schemas.microsoft.com/office/drawing/2014/main" val="3665265444"/>
                    </a:ext>
                  </a:extLst>
                </a:gridCol>
              </a:tblGrid>
              <a:tr h="370840">
                <a:tc>
                  <a:txBody>
                    <a:bodyPr/>
                    <a:lstStyle/>
                    <a:p>
                      <a:r>
                        <a:rPr lang="en-GB" sz="1100" dirty="0">
                          <a:latin typeface="CCW Cursive Writing 1" panose="03050602040000000000" pitchFamily="66" charset="0"/>
                        </a:rPr>
                        <a:t>Autumn</a:t>
                      </a:r>
                    </a:p>
                  </a:txBody>
                  <a:tcPr/>
                </a:tc>
                <a:extLst>
                  <a:ext uri="{0D108BD9-81ED-4DB2-BD59-A6C34878D82A}">
                    <a16:rowId xmlns:a16="http://schemas.microsoft.com/office/drawing/2014/main" val="963145269"/>
                  </a:ext>
                </a:extLst>
              </a:tr>
              <a:tr h="370840">
                <a:tc>
                  <a:txBody>
                    <a:bodyPr/>
                    <a:lstStyle/>
                    <a:p>
                      <a:r>
                        <a:rPr lang="en-GB" sz="1100" b="1" dirty="0">
                          <a:latin typeface="CCW Cursive Writing 1" panose="03050602040000000000" pitchFamily="66" charset="0"/>
                        </a:rPr>
                        <a:t>Algebra</a:t>
                      </a:r>
                      <a:r>
                        <a:rPr lang="en-GB" sz="1100" b="1" baseline="0" dirty="0">
                          <a:latin typeface="CCW Cursive Writing 1" panose="03050602040000000000" pitchFamily="66" charset="0"/>
                        </a:rPr>
                        <a:t> 1</a:t>
                      </a:r>
                    </a:p>
                    <a:p>
                      <a:pPr marL="285750" indent="-285750">
                        <a:buFont typeface="Arial" panose="020B0604020202020204" pitchFamily="34" charset="0"/>
                        <a:buChar char="•"/>
                      </a:pPr>
                      <a:r>
                        <a:rPr lang="en-GB" sz="1100" baseline="0" dirty="0">
                          <a:latin typeface="CCW Cursive Writing 1" panose="03050602040000000000" pitchFamily="66" charset="0"/>
                        </a:rPr>
                        <a:t>Describe patterns</a:t>
                      </a:r>
                    </a:p>
                    <a:p>
                      <a:pPr marL="285750" indent="-285750">
                        <a:buFont typeface="Arial" panose="020B0604020202020204" pitchFamily="34" charset="0"/>
                        <a:buChar char="•"/>
                      </a:pPr>
                      <a:r>
                        <a:rPr lang="en-GB" sz="1100" baseline="0" dirty="0">
                          <a:latin typeface="CCW Cursive Writing 1" panose="03050602040000000000" pitchFamily="66" charset="0"/>
                        </a:rPr>
                        <a:t>Construct formulae</a:t>
                      </a:r>
                    </a:p>
                    <a:p>
                      <a:pPr marL="285750" indent="-285750">
                        <a:buFont typeface="Arial" panose="020B0604020202020204" pitchFamily="34" charset="0"/>
                        <a:buChar char="•"/>
                      </a:pPr>
                      <a:r>
                        <a:rPr lang="en-GB" sz="1100" baseline="0" dirty="0">
                          <a:latin typeface="CCW Cursive Writing 1" panose="03050602040000000000" pitchFamily="66" charset="0"/>
                        </a:rPr>
                        <a:t>Solve simple equations</a:t>
                      </a:r>
                    </a:p>
                    <a:p>
                      <a:pPr marL="285750" indent="-285750">
                        <a:buFont typeface="Arial" panose="020B0604020202020204" pitchFamily="34" charset="0"/>
                        <a:buChar char="•"/>
                      </a:pPr>
                      <a:r>
                        <a:rPr lang="en-GB" sz="1100" baseline="0" dirty="0">
                          <a:latin typeface="CCW Cursive Writing 1" panose="03050602040000000000" pitchFamily="66" charset="0"/>
                        </a:rPr>
                        <a:t>Simplify expressions and expand brackets</a:t>
                      </a:r>
                      <a:endParaRPr lang="en-GB" sz="1100" dirty="0">
                        <a:latin typeface="CCW Cursive Writing 1" panose="03050602040000000000" pitchFamily="66" charset="0"/>
                      </a:endParaRPr>
                    </a:p>
                  </a:txBody>
                  <a:tcPr/>
                </a:tc>
                <a:extLst>
                  <a:ext uri="{0D108BD9-81ED-4DB2-BD59-A6C34878D82A}">
                    <a16:rowId xmlns:a16="http://schemas.microsoft.com/office/drawing/2014/main" val="650588608"/>
                  </a:ext>
                </a:extLst>
              </a:tr>
              <a:tr h="370840">
                <a:tc>
                  <a:txBody>
                    <a:bodyPr/>
                    <a:lstStyle/>
                    <a:p>
                      <a:r>
                        <a:rPr lang="en-GB" sz="1100" b="1" dirty="0">
                          <a:latin typeface="CCW Cursive Writing 1" panose="03050602040000000000" pitchFamily="66" charset="0"/>
                        </a:rPr>
                        <a:t>Number 1</a:t>
                      </a:r>
                    </a:p>
                    <a:p>
                      <a:pPr marL="285750" indent="-285750">
                        <a:buFont typeface="Arial" panose="020B0604020202020204" pitchFamily="34" charset="0"/>
                        <a:buChar char="•"/>
                      </a:pPr>
                      <a:r>
                        <a:rPr lang="en-GB" sz="1100" dirty="0">
                          <a:latin typeface="CCW Cursive Writing 1" panose="03050602040000000000" pitchFamily="66" charset="0"/>
                        </a:rPr>
                        <a:t>Add and subtract including decimals</a:t>
                      </a:r>
                    </a:p>
                    <a:p>
                      <a:pPr marL="285750" indent="-285750">
                        <a:buFont typeface="Arial" panose="020B0604020202020204" pitchFamily="34" charset="0"/>
                        <a:buChar char="•"/>
                      </a:pPr>
                      <a:r>
                        <a:rPr lang="en-GB" sz="1100" dirty="0">
                          <a:latin typeface="CCW Cursive Writing 1" panose="03050602040000000000" pitchFamily="66" charset="0"/>
                        </a:rPr>
                        <a:t>Estimate answers</a:t>
                      </a:r>
                    </a:p>
                    <a:p>
                      <a:pPr marL="285750" indent="-285750">
                        <a:buFont typeface="Arial" panose="020B0604020202020204" pitchFamily="34" charset="0"/>
                        <a:buChar char="•"/>
                      </a:pPr>
                      <a:r>
                        <a:rPr lang="en-GB" sz="1100" dirty="0">
                          <a:latin typeface="CCW Cursive Writing 1" panose="03050602040000000000" pitchFamily="66" charset="0"/>
                        </a:rPr>
                        <a:t>Multiply and divide by 10, 100, 1000</a:t>
                      </a:r>
                    </a:p>
                    <a:p>
                      <a:pPr marL="285750" indent="-285750">
                        <a:buFont typeface="Arial" panose="020B0604020202020204" pitchFamily="34" charset="0"/>
                        <a:buChar char="•"/>
                      </a:pPr>
                      <a:r>
                        <a:rPr lang="en-GB" sz="1100" dirty="0">
                          <a:latin typeface="CCW Cursive Writing 1" panose="03050602040000000000" pitchFamily="66" charset="0"/>
                        </a:rPr>
                        <a:t>Add and subtract with positive and negative numbers</a:t>
                      </a:r>
                    </a:p>
                    <a:p>
                      <a:pPr marL="285750" indent="-285750">
                        <a:buFont typeface="Arial" panose="020B0604020202020204" pitchFamily="34" charset="0"/>
                        <a:buChar char="•"/>
                      </a:pPr>
                      <a:r>
                        <a:rPr lang="en-GB" sz="1100" dirty="0">
                          <a:latin typeface="CCW Cursive Writing 1" panose="03050602040000000000" pitchFamily="66" charset="0"/>
                        </a:rPr>
                        <a:t>Solve</a:t>
                      </a:r>
                      <a:r>
                        <a:rPr lang="en-GB" sz="1100" baseline="0" dirty="0">
                          <a:latin typeface="CCW Cursive Writing 1" panose="03050602040000000000" pitchFamily="66" charset="0"/>
                        </a:rPr>
                        <a:t> problems</a:t>
                      </a:r>
                      <a:endParaRPr lang="en-GB" sz="1100" dirty="0">
                        <a:latin typeface="CCW Cursive Writing 1" panose="03050602040000000000" pitchFamily="66" charset="0"/>
                      </a:endParaRPr>
                    </a:p>
                  </a:txBody>
                  <a:tcPr/>
                </a:tc>
                <a:extLst>
                  <a:ext uri="{0D108BD9-81ED-4DB2-BD59-A6C34878D82A}">
                    <a16:rowId xmlns:a16="http://schemas.microsoft.com/office/drawing/2014/main" val="3387348610"/>
                  </a:ext>
                </a:extLst>
              </a:tr>
              <a:tr h="370840">
                <a:tc>
                  <a:txBody>
                    <a:bodyPr/>
                    <a:lstStyle/>
                    <a:p>
                      <a:r>
                        <a:rPr lang="en-GB" sz="1100" b="1" dirty="0">
                          <a:latin typeface="CCW Cursive Writing 1" panose="03050602040000000000" pitchFamily="66" charset="0"/>
                        </a:rPr>
                        <a:t>Geometry and Measures</a:t>
                      </a:r>
                      <a:r>
                        <a:rPr lang="en-GB" sz="1100" b="1" baseline="0" dirty="0">
                          <a:latin typeface="CCW Cursive Writing 1" panose="03050602040000000000" pitchFamily="66" charset="0"/>
                        </a:rPr>
                        <a:t> 1</a:t>
                      </a:r>
                    </a:p>
                    <a:p>
                      <a:pPr marL="285750" indent="-285750">
                        <a:buFont typeface="Arial" panose="020B0604020202020204" pitchFamily="34" charset="0"/>
                        <a:buChar char="•"/>
                      </a:pPr>
                      <a:r>
                        <a:rPr lang="en-GB" sz="1100" dirty="0">
                          <a:latin typeface="CCW Cursive Writing 1" panose="03050602040000000000" pitchFamily="66" charset="0"/>
                        </a:rPr>
                        <a:t>Name and draw 2D shapes</a:t>
                      </a:r>
                    </a:p>
                    <a:p>
                      <a:pPr marL="285750" indent="-285750">
                        <a:buFont typeface="Arial" panose="020B0604020202020204" pitchFamily="34" charset="0"/>
                        <a:buChar char="•"/>
                      </a:pPr>
                      <a:r>
                        <a:rPr lang="en-GB" sz="1100" dirty="0">
                          <a:latin typeface="CCW Cursive Writing 1" panose="03050602040000000000" pitchFamily="66" charset="0"/>
                        </a:rPr>
                        <a:t>Find</a:t>
                      </a:r>
                      <a:r>
                        <a:rPr lang="en-GB" sz="1100" baseline="0" dirty="0">
                          <a:latin typeface="CCW Cursive Writing 1" panose="03050602040000000000" pitchFamily="66" charset="0"/>
                        </a:rPr>
                        <a:t> area and perimeter od 2D shapes</a:t>
                      </a:r>
                    </a:p>
                    <a:p>
                      <a:pPr marL="285750" indent="-285750">
                        <a:buFont typeface="Arial" panose="020B0604020202020204" pitchFamily="34" charset="0"/>
                        <a:buChar char="•"/>
                      </a:pPr>
                      <a:r>
                        <a:rPr lang="en-GB" sz="1100" baseline="0" dirty="0">
                          <a:latin typeface="CCW Cursive Writing 1" panose="03050602040000000000" pitchFamily="66" charset="0"/>
                        </a:rPr>
                        <a:t>Use geometrical properties of 2D shapes</a:t>
                      </a:r>
                    </a:p>
                    <a:p>
                      <a:pPr marL="285750" indent="-285750">
                        <a:buFont typeface="Arial" panose="020B0604020202020204" pitchFamily="34" charset="0"/>
                        <a:buChar char="•"/>
                      </a:pPr>
                      <a:r>
                        <a:rPr lang="en-GB" sz="1100" baseline="0" dirty="0">
                          <a:latin typeface="CCW Cursive Writing 1" panose="03050602040000000000" pitchFamily="66" charset="0"/>
                        </a:rPr>
                        <a:t>Draw and construct 3D shapes</a:t>
                      </a:r>
                    </a:p>
                    <a:p>
                      <a:pPr marL="285750" indent="-285750">
                        <a:buFont typeface="Arial" panose="020B0604020202020204" pitchFamily="34" charset="0"/>
                        <a:buChar char="•"/>
                      </a:pPr>
                      <a:r>
                        <a:rPr lang="en-GB" sz="1100" baseline="0" dirty="0">
                          <a:latin typeface="CCW Cursive Writing 1" panose="03050602040000000000" pitchFamily="66" charset="0"/>
                        </a:rPr>
                        <a:t>Calculate the surface area of cuboids</a:t>
                      </a:r>
                      <a:endParaRPr lang="en-GB" sz="1100" dirty="0">
                        <a:latin typeface="CCW Cursive Writing 1" panose="03050602040000000000" pitchFamily="66" charset="0"/>
                      </a:endParaRPr>
                    </a:p>
                  </a:txBody>
                  <a:tcPr/>
                </a:tc>
                <a:extLst>
                  <a:ext uri="{0D108BD9-81ED-4DB2-BD59-A6C34878D82A}">
                    <a16:rowId xmlns:a16="http://schemas.microsoft.com/office/drawing/2014/main" val="3885850962"/>
                  </a:ext>
                </a:extLst>
              </a:tr>
              <a:tr h="370840">
                <a:tc>
                  <a:txBody>
                    <a:bodyPr/>
                    <a:lstStyle/>
                    <a:p>
                      <a:r>
                        <a:rPr lang="en-GB" sz="1100" b="1" dirty="0">
                          <a:latin typeface="CCW Cursive Writing 1" panose="03050602040000000000" pitchFamily="66" charset="0"/>
                        </a:rPr>
                        <a:t>Statistics 1</a:t>
                      </a:r>
                    </a:p>
                    <a:p>
                      <a:pPr marL="285750" indent="-285750">
                        <a:buFont typeface="Arial" panose="020B0604020202020204" pitchFamily="34" charset="0"/>
                        <a:buChar char="•"/>
                      </a:pPr>
                      <a:r>
                        <a:rPr lang="en-GB" sz="1100" dirty="0">
                          <a:latin typeface="CCW Cursive Writing 1" panose="03050602040000000000" pitchFamily="66" charset="0"/>
                        </a:rPr>
                        <a:t>Collect data in a frequency table</a:t>
                      </a:r>
                    </a:p>
                    <a:p>
                      <a:pPr marL="285750" indent="-285750">
                        <a:buFont typeface="Arial" panose="020B0604020202020204" pitchFamily="34" charset="0"/>
                        <a:buChar char="•"/>
                      </a:pPr>
                      <a:r>
                        <a:rPr lang="en-GB" sz="1100" dirty="0">
                          <a:latin typeface="CCW Cursive Writing 1" panose="03050602040000000000" pitchFamily="66" charset="0"/>
                        </a:rPr>
                        <a:t>Read and interpret statistical diagrams</a:t>
                      </a:r>
                    </a:p>
                    <a:p>
                      <a:pPr marL="285750" indent="-285750">
                        <a:buFont typeface="Arial" panose="020B0604020202020204" pitchFamily="34" charset="0"/>
                        <a:buChar char="•"/>
                      </a:pPr>
                      <a:r>
                        <a:rPr lang="en-GB" sz="1100" dirty="0">
                          <a:latin typeface="CCW Cursive Writing 1" panose="03050602040000000000" pitchFamily="66" charset="0"/>
                        </a:rPr>
                        <a:t>Find the mean and median </a:t>
                      </a:r>
                    </a:p>
                    <a:p>
                      <a:pPr marL="285750" indent="-285750">
                        <a:buFont typeface="Arial" panose="020B0604020202020204" pitchFamily="34" charset="0"/>
                        <a:buChar char="•"/>
                      </a:pPr>
                      <a:r>
                        <a:rPr lang="en-GB" sz="1100" dirty="0">
                          <a:latin typeface="CCW Cursive Writing 1" panose="03050602040000000000" pitchFamily="66" charset="0"/>
                        </a:rPr>
                        <a:t>Interpret</a:t>
                      </a:r>
                      <a:r>
                        <a:rPr lang="en-GB" sz="1100" baseline="0" dirty="0">
                          <a:latin typeface="CCW Cursive Writing 1" panose="03050602040000000000" pitchFamily="66" charset="0"/>
                        </a:rPr>
                        <a:t> pie charts</a:t>
                      </a:r>
                    </a:p>
                    <a:p>
                      <a:pPr marL="285750" indent="-285750">
                        <a:buFont typeface="Arial" panose="020B0604020202020204" pitchFamily="34" charset="0"/>
                        <a:buChar char="•"/>
                      </a:pPr>
                      <a:r>
                        <a:rPr lang="en-GB" sz="1100" baseline="0" dirty="0">
                          <a:latin typeface="CCW Cursive Writing 1" panose="03050602040000000000" pitchFamily="66" charset="0"/>
                        </a:rPr>
                        <a:t>Calculate probability</a:t>
                      </a:r>
                      <a:endParaRPr lang="en-GB" sz="1100" dirty="0">
                        <a:latin typeface="CCW Cursive Writing 1" panose="03050602040000000000" pitchFamily="66" charset="0"/>
                      </a:endParaRPr>
                    </a:p>
                  </a:txBody>
                  <a:tcPr/>
                </a:tc>
                <a:extLst>
                  <a:ext uri="{0D108BD9-81ED-4DB2-BD59-A6C34878D82A}">
                    <a16:rowId xmlns:a16="http://schemas.microsoft.com/office/drawing/2014/main" val="223256724"/>
                  </a:ext>
                </a:extLst>
              </a:tr>
              <a:tr h="370840">
                <a:tc>
                  <a:txBody>
                    <a:bodyPr/>
                    <a:lstStyle/>
                    <a:p>
                      <a:r>
                        <a:rPr lang="en-GB" sz="1100" b="1" dirty="0">
                          <a:latin typeface="CCW Cursive Writing 1" panose="03050602040000000000" pitchFamily="66" charset="0"/>
                        </a:rPr>
                        <a:t>Algebra</a:t>
                      </a:r>
                      <a:r>
                        <a:rPr lang="en-GB" sz="1100" b="1" baseline="0" dirty="0">
                          <a:latin typeface="CCW Cursive Writing 1" panose="03050602040000000000" pitchFamily="66" charset="0"/>
                        </a:rPr>
                        <a:t> 2 </a:t>
                      </a:r>
                    </a:p>
                    <a:p>
                      <a:pPr marL="285750" indent="-285750">
                        <a:buFont typeface="Arial" panose="020B0604020202020204" pitchFamily="34" charset="0"/>
                        <a:buChar char="•"/>
                      </a:pPr>
                      <a:r>
                        <a:rPr lang="en-GB" sz="1100" dirty="0">
                          <a:latin typeface="CCW Cursive Writing 1" panose="03050602040000000000" pitchFamily="66" charset="0"/>
                        </a:rPr>
                        <a:t>Recognise square and triangle numbers</a:t>
                      </a:r>
                    </a:p>
                    <a:p>
                      <a:pPr marL="285750" indent="-285750">
                        <a:buFont typeface="Arial" panose="020B0604020202020204" pitchFamily="34" charset="0"/>
                        <a:buChar char="•"/>
                      </a:pPr>
                      <a:r>
                        <a:rPr lang="en-GB" sz="1100" dirty="0">
                          <a:latin typeface="CCW Cursive Writing 1" panose="03050602040000000000" pitchFamily="66" charset="0"/>
                        </a:rPr>
                        <a:t>Find square roots using a calculator</a:t>
                      </a:r>
                    </a:p>
                    <a:p>
                      <a:pPr marL="285750" indent="-285750">
                        <a:buFont typeface="Arial" panose="020B0604020202020204" pitchFamily="34" charset="0"/>
                        <a:buChar char="•"/>
                      </a:pPr>
                      <a:r>
                        <a:rPr lang="en-GB" sz="1100" dirty="0">
                          <a:latin typeface="CCW Cursive Writing 1" panose="03050602040000000000" pitchFamily="66" charset="0"/>
                        </a:rPr>
                        <a:t>Generate co-ordinates</a:t>
                      </a:r>
                      <a:r>
                        <a:rPr lang="en-GB" sz="1100" baseline="0" dirty="0">
                          <a:latin typeface="CCW Cursive Writing 1" panose="03050602040000000000" pitchFamily="66" charset="0"/>
                        </a:rPr>
                        <a:t> from a linear rule</a:t>
                      </a:r>
                    </a:p>
                    <a:p>
                      <a:pPr marL="285750" indent="-285750">
                        <a:buFont typeface="Arial" panose="020B0604020202020204" pitchFamily="34" charset="0"/>
                        <a:buChar char="•"/>
                      </a:pPr>
                      <a:r>
                        <a:rPr lang="en-GB" sz="1100" baseline="0" dirty="0">
                          <a:latin typeface="CCW Cursive Writing 1" panose="03050602040000000000" pitchFamily="66" charset="0"/>
                        </a:rPr>
                        <a:t>Plot graphs from functions</a:t>
                      </a:r>
                      <a:endParaRPr lang="en-GB" sz="1100" dirty="0">
                        <a:latin typeface="CCW Cursive Writing 1" panose="03050602040000000000" pitchFamily="66" charset="0"/>
                      </a:endParaRPr>
                    </a:p>
                  </a:txBody>
                  <a:tcPr/>
                </a:tc>
                <a:extLst>
                  <a:ext uri="{0D108BD9-81ED-4DB2-BD59-A6C34878D82A}">
                    <a16:rowId xmlns:a16="http://schemas.microsoft.com/office/drawing/2014/main" val="4107065480"/>
                  </a:ext>
                </a:extLst>
              </a:tr>
            </a:tbl>
          </a:graphicData>
        </a:graphic>
      </p:graphicFrame>
    </p:spTree>
    <p:extLst>
      <p:ext uri="{BB962C8B-B14F-4D97-AF65-F5344CB8AC3E}">
        <p14:creationId xmlns:p14="http://schemas.microsoft.com/office/powerpoint/2010/main" val="58315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582" y="1095638"/>
            <a:ext cx="10260461" cy="721723"/>
          </a:xfrm>
        </p:spPr>
        <p:txBody>
          <a:bodyPr>
            <a:normAutofit/>
          </a:bodyPr>
          <a:lstStyle/>
          <a:p>
            <a:pPr marL="0" indent="0">
              <a:buNone/>
            </a:pPr>
            <a:r>
              <a:rPr lang="en-GB" sz="3600" dirty="0">
                <a:solidFill>
                  <a:srgbClr val="0070C0"/>
                </a:solidFill>
                <a:latin typeface="XCCW Joined 1a" panose="03050602040000000000" pitchFamily="66" charset="0"/>
              </a:rPr>
              <a:t>Topic overview of the year</a:t>
            </a:r>
          </a:p>
          <a:p>
            <a:pPr marL="0" indent="0">
              <a:buNone/>
            </a:pPr>
            <a:endParaRPr lang="en-GB" sz="3600" dirty="0">
              <a:solidFill>
                <a:srgbClr val="0070C0"/>
              </a:solidFill>
              <a:latin typeface="XCCW Joined 1a" panose="03050602040000000000" pitchFamily="66" charset="0"/>
            </a:endParaRP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le 3"/>
          <p:cNvGraphicFramePr>
            <a:graphicFrameLocks noGrp="1"/>
          </p:cNvGraphicFramePr>
          <p:nvPr>
            <p:extLst/>
          </p:nvPr>
        </p:nvGraphicFramePr>
        <p:xfrm>
          <a:off x="554696" y="1759027"/>
          <a:ext cx="9194231" cy="4876800"/>
        </p:xfrm>
        <a:graphic>
          <a:graphicData uri="http://schemas.openxmlformats.org/drawingml/2006/table">
            <a:tbl>
              <a:tblPr firstRow="1" bandRow="1">
                <a:tableStyleId>{5C22544A-7EE6-4342-B048-85BDC9FD1C3A}</a:tableStyleId>
              </a:tblPr>
              <a:tblGrid>
                <a:gridCol w="9194231">
                  <a:extLst>
                    <a:ext uri="{9D8B030D-6E8A-4147-A177-3AD203B41FA5}">
                      <a16:colId xmlns:a16="http://schemas.microsoft.com/office/drawing/2014/main" val="2511874828"/>
                    </a:ext>
                  </a:extLst>
                </a:gridCol>
              </a:tblGrid>
              <a:tr h="339400">
                <a:tc>
                  <a:txBody>
                    <a:bodyPr/>
                    <a:lstStyle/>
                    <a:p>
                      <a:r>
                        <a:rPr lang="en-GB" dirty="0"/>
                        <a:t>Spring</a:t>
                      </a:r>
                    </a:p>
                  </a:txBody>
                  <a:tcPr/>
                </a:tc>
                <a:extLst>
                  <a:ext uri="{0D108BD9-81ED-4DB2-BD59-A6C34878D82A}">
                    <a16:rowId xmlns:a16="http://schemas.microsoft.com/office/drawing/2014/main" val="326429357"/>
                  </a:ext>
                </a:extLst>
              </a:tr>
              <a:tr h="370840">
                <a:tc>
                  <a:txBody>
                    <a:bodyPr/>
                    <a:lstStyle/>
                    <a:p>
                      <a:r>
                        <a:rPr lang="en-GB" sz="1600" b="1" dirty="0">
                          <a:latin typeface="CCW Cursive Writing 1" panose="03050602040000000000" pitchFamily="66" charset="0"/>
                        </a:rPr>
                        <a:t>Number 2</a:t>
                      </a:r>
                    </a:p>
                    <a:p>
                      <a:pPr marL="285750" indent="-285750">
                        <a:buFont typeface="Arial" panose="020B0604020202020204" pitchFamily="34" charset="0"/>
                        <a:buChar char="•"/>
                      </a:pPr>
                      <a:r>
                        <a:rPr lang="en-GB" sz="1600" dirty="0">
                          <a:latin typeface="CCW Cursive Writing 1" panose="03050602040000000000" pitchFamily="66" charset="0"/>
                        </a:rPr>
                        <a:t>Convert between fractions, decimals and %</a:t>
                      </a:r>
                    </a:p>
                    <a:p>
                      <a:pPr marL="285750" indent="-285750">
                        <a:buFont typeface="Arial" panose="020B0604020202020204" pitchFamily="34" charset="0"/>
                        <a:buChar char="•"/>
                      </a:pPr>
                      <a:r>
                        <a:rPr lang="en-GB" sz="1600" dirty="0">
                          <a:latin typeface="CCW Cursive Writing 1" panose="03050602040000000000" pitchFamily="66" charset="0"/>
                        </a:rPr>
                        <a:t>Add and subtract fractions</a:t>
                      </a:r>
                    </a:p>
                    <a:p>
                      <a:pPr marL="285750" indent="-285750">
                        <a:buFont typeface="Arial" panose="020B0604020202020204" pitchFamily="34" charset="0"/>
                        <a:buChar char="•"/>
                      </a:pPr>
                      <a:r>
                        <a:rPr lang="en-GB" sz="1600" dirty="0">
                          <a:latin typeface="CCW Cursive Writing 1" panose="03050602040000000000" pitchFamily="66" charset="0"/>
                        </a:rPr>
                        <a:t>Calculate % and fractions of an amount</a:t>
                      </a:r>
                    </a:p>
                    <a:p>
                      <a:pPr marL="285750" indent="-285750">
                        <a:buFont typeface="Arial" panose="020B0604020202020204" pitchFamily="34" charset="0"/>
                        <a:buChar char="•"/>
                      </a:pPr>
                      <a:r>
                        <a:rPr lang="en-GB" sz="1600" dirty="0">
                          <a:latin typeface="CCW Cursive Writing 1" panose="03050602040000000000" pitchFamily="66" charset="0"/>
                        </a:rPr>
                        <a:t>Use ratio and proportion</a:t>
                      </a:r>
                    </a:p>
                  </a:txBody>
                  <a:tcPr/>
                </a:tc>
                <a:extLst>
                  <a:ext uri="{0D108BD9-81ED-4DB2-BD59-A6C34878D82A}">
                    <a16:rowId xmlns:a16="http://schemas.microsoft.com/office/drawing/2014/main" val="827114607"/>
                  </a:ext>
                </a:extLst>
              </a:tr>
              <a:tr h="370840">
                <a:tc>
                  <a:txBody>
                    <a:bodyPr/>
                    <a:lstStyle/>
                    <a:p>
                      <a:r>
                        <a:rPr lang="en-GB" sz="1600" b="1" dirty="0">
                          <a:latin typeface="CCW Cursive Writing 1" panose="03050602040000000000" pitchFamily="66" charset="0"/>
                        </a:rPr>
                        <a:t>Geometry and measures 2</a:t>
                      </a:r>
                    </a:p>
                    <a:p>
                      <a:pPr marL="285750" indent="-285750">
                        <a:buFont typeface="Arial" panose="020B0604020202020204" pitchFamily="34" charset="0"/>
                        <a:buChar char="•"/>
                      </a:pPr>
                      <a:r>
                        <a:rPr lang="en-GB" sz="1600" dirty="0">
                          <a:latin typeface="CCW Cursive Writing 1" panose="03050602040000000000" pitchFamily="66" charset="0"/>
                        </a:rPr>
                        <a:t>Read and plot co-ordinates</a:t>
                      </a:r>
                    </a:p>
                    <a:p>
                      <a:pPr marL="285750" indent="-285750">
                        <a:buFont typeface="Arial" panose="020B0604020202020204" pitchFamily="34" charset="0"/>
                        <a:buChar char="•"/>
                      </a:pPr>
                      <a:r>
                        <a:rPr lang="en-GB" sz="1600" dirty="0">
                          <a:latin typeface="CCW Cursive Writing 1" panose="03050602040000000000" pitchFamily="66" charset="0"/>
                        </a:rPr>
                        <a:t>Name</a:t>
                      </a:r>
                      <a:r>
                        <a:rPr lang="en-GB" sz="1600" baseline="0" dirty="0">
                          <a:latin typeface="CCW Cursive Writing 1" panose="03050602040000000000" pitchFamily="66" charset="0"/>
                        </a:rPr>
                        <a:t> and recognise angles</a:t>
                      </a:r>
                    </a:p>
                    <a:p>
                      <a:pPr marL="285750" indent="-285750">
                        <a:buFont typeface="Arial" panose="020B0604020202020204" pitchFamily="34" charset="0"/>
                        <a:buChar char="•"/>
                      </a:pPr>
                      <a:r>
                        <a:rPr lang="en-GB" sz="1600" baseline="0" dirty="0">
                          <a:latin typeface="CCW Cursive Writing 1" panose="03050602040000000000" pitchFamily="66" charset="0"/>
                        </a:rPr>
                        <a:t>Calculate missing angle</a:t>
                      </a:r>
                      <a:endParaRPr lang="en-GB" sz="1600" dirty="0">
                        <a:latin typeface="CCW Cursive Writing 1" panose="03050602040000000000" pitchFamily="66" charset="0"/>
                      </a:endParaRPr>
                    </a:p>
                  </a:txBody>
                  <a:tcPr/>
                </a:tc>
                <a:extLst>
                  <a:ext uri="{0D108BD9-81ED-4DB2-BD59-A6C34878D82A}">
                    <a16:rowId xmlns:a16="http://schemas.microsoft.com/office/drawing/2014/main" val="2663855100"/>
                  </a:ext>
                </a:extLst>
              </a:tr>
              <a:tr h="370840">
                <a:tc>
                  <a:txBody>
                    <a:bodyPr/>
                    <a:lstStyle/>
                    <a:p>
                      <a:r>
                        <a:rPr lang="en-GB" sz="1600" b="1" dirty="0">
                          <a:latin typeface="CCW Cursive Writing 1" panose="03050602040000000000" pitchFamily="66" charset="0"/>
                        </a:rPr>
                        <a:t>Statistics 2</a:t>
                      </a:r>
                    </a:p>
                    <a:p>
                      <a:pPr marL="285750" indent="-285750">
                        <a:buFont typeface="Arial" panose="020B0604020202020204" pitchFamily="34" charset="0"/>
                        <a:buChar char="•"/>
                      </a:pPr>
                      <a:r>
                        <a:rPr lang="en-GB" sz="1600" dirty="0">
                          <a:latin typeface="CCW Cursive Writing 1" panose="03050602040000000000" pitchFamily="66" charset="0"/>
                        </a:rPr>
                        <a:t>Collect and record data, group where appropriate</a:t>
                      </a:r>
                    </a:p>
                    <a:p>
                      <a:pPr marL="285750" indent="-285750">
                        <a:buFont typeface="Arial" panose="020B0604020202020204" pitchFamily="34" charset="0"/>
                        <a:buChar char="•"/>
                      </a:pPr>
                      <a:r>
                        <a:rPr lang="en-GB" sz="1600" dirty="0">
                          <a:latin typeface="CCW Cursive Writing 1" panose="03050602040000000000" pitchFamily="66" charset="0"/>
                        </a:rPr>
                        <a:t>Compare 2 simple</a:t>
                      </a:r>
                      <a:r>
                        <a:rPr lang="en-GB" sz="1600" baseline="0" dirty="0">
                          <a:latin typeface="CCW Cursive Writing 1" panose="03050602040000000000" pitchFamily="66" charset="0"/>
                        </a:rPr>
                        <a:t> distributions</a:t>
                      </a:r>
                    </a:p>
                    <a:p>
                      <a:pPr marL="285750" indent="-285750">
                        <a:buFont typeface="Arial" panose="020B0604020202020204" pitchFamily="34" charset="0"/>
                        <a:buChar char="•"/>
                      </a:pPr>
                      <a:r>
                        <a:rPr lang="en-GB" sz="1600" baseline="0" dirty="0">
                          <a:latin typeface="CCW Cursive Writing 1" panose="03050602040000000000" pitchFamily="66" charset="0"/>
                        </a:rPr>
                        <a:t>Interpret graphs and diagrams</a:t>
                      </a:r>
                      <a:endParaRPr lang="en-GB" sz="1600" dirty="0">
                        <a:latin typeface="CCW Cursive Writing 1" panose="03050602040000000000" pitchFamily="66" charset="0"/>
                      </a:endParaRPr>
                    </a:p>
                  </a:txBody>
                  <a:tcPr/>
                </a:tc>
                <a:extLst>
                  <a:ext uri="{0D108BD9-81ED-4DB2-BD59-A6C34878D82A}">
                    <a16:rowId xmlns:a16="http://schemas.microsoft.com/office/drawing/2014/main" val="3641255350"/>
                  </a:ext>
                </a:extLst>
              </a:tr>
              <a:tr h="370840">
                <a:tc>
                  <a:txBody>
                    <a:bodyPr/>
                    <a:lstStyle/>
                    <a:p>
                      <a:r>
                        <a:rPr lang="en-GB" sz="1600" b="1" dirty="0">
                          <a:latin typeface="CCW Cursive Writing 1" panose="03050602040000000000" pitchFamily="66" charset="0"/>
                        </a:rPr>
                        <a:t>Algebra 3</a:t>
                      </a:r>
                    </a:p>
                    <a:p>
                      <a:pPr marL="285750" indent="-285750">
                        <a:buFont typeface="Arial" panose="020B0604020202020204" pitchFamily="34" charset="0"/>
                        <a:buChar char="•"/>
                      </a:pPr>
                      <a:r>
                        <a:rPr lang="en-GB" sz="1600" dirty="0">
                          <a:latin typeface="CCW Cursive Writing 1" panose="03050602040000000000" pitchFamily="66" charset="0"/>
                        </a:rPr>
                        <a:t>Solve problems involving algebra</a:t>
                      </a:r>
                    </a:p>
                    <a:p>
                      <a:pPr marL="285750" indent="-285750">
                        <a:buFont typeface="Arial" panose="020B0604020202020204" pitchFamily="34" charset="0"/>
                        <a:buChar char="•"/>
                      </a:pPr>
                      <a:r>
                        <a:rPr lang="en-GB" sz="1600" dirty="0">
                          <a:latin typeface="CCW Cursive Writing 1" panose="03050602040000000000" pitchFamily="66" charset="0"/>
                        </a:rPr>
                        <a:t>Construct and use simple formulae</a:t>
                      </a:r>
                    </a:p>
                    <a:p>
                      <a:pPr marL="285750" indent="-285750">
                        <a:buFont typeface="Arial" panose="020B0604020202020204" pitchFamily="34" charset="0"/>
                        <a:buChar char="•"/>
                      </a:pPr>
                      <a:r>
                        <a:rPr lang="en-GB" sz="1600" dirty="0">
                          <a:latin typeface="CCW Cursive Writing 1" panose="03050602040000000000" pitchFamily="66" charset="0"/>
                        </a:rPr>
                        <a:t>Express problems algebraically</a:t>
                      </a:r>
                    </a:p>
                  </a:txBody>
                  <a:tcPr/>
                </a:tc>
                <a:extLst>
                  <a:ext uri="{0D108BD9-81ED-4DB2-BD59-A6C34878D82A}">
                    <a16:rowId xmlns:a16="http://schemas.microsoft.com/office/drawing/2014/main" val="2795119406"/>
                  </a:ext>
                </a:extLst>
              </a:tr>
            </a:tbl>
          </a:graphicData>
        </a:graphic>
      </p:graphicFrame>
    </p:spTree>
    <p:extLst>
      <p:ext uri="{BB962C8B-B14F-4D97-AF65-F5344CB8AC3E}">
        <p14:creationId xmlns:p14="http://schemas.microsoft.com/office/powerpoint/2010/main" val="3696022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66" y="1076737"/>
            <a:ext cx="10260461" cy="959224"/>
          </a:xfrm>
        </p:spPr>
        <p:txBody>
          <a:bodyPr>
            <a:normAutofit/>
          </a:bodyPr>
          <a:lstStyle/>
          <a:p>
            <a:pPr marL="0" indent="0">
              <a:buNone/>
            </a:pPr>
            <a:r>
              <a:rPr lang="en-GB" sz="3600" dirty="0">
                <a:solidFill>
                  <a:srgbClr val="0070C0"/>
                </a:solidFill>
                <a:latin typeface="XCCW Joined 1a" panose="03050602040000000000" pitchFamily="66" charset="0"/>
              </a:rPr>
              <a:t>Topic overview of the year</a:t>
            </a:r>
          </a:p>
          <a:p>
            <a:pPr marL="0" indent="0">
              <a:buNone/>
            </a:pPr>
            <a:endParaRPr lang="en-GB" sz="3600" dirty="0">
              <a:solidFill>
                <a:srgbClr val="0070C0"/>
              </a:solidFill>
              <a:latin typeface="XCCW Joined 1a" panose="03050602040000000000" pitchFamily="66" charset="0"/>
            </a:endParaRP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le 3"/>
          <p:cNvGraphicFramePr>
            <a:graphicFrameLocks noGrp="1"/>
          </p:cNvGraphicFramePr>
          <p:nvPr>
            <p:extLst/>
          </p:nvPr>
        </p:nvGraphicFramePr>
        <p:xfrm>
          <a:off x="335903" y="1610574"/>
          <a:ext cx="11122090" cy="5148580"/>
        </p:xfrm>
        <a:graphic>
          <a:graphicData uri="http://schemas.openxmlformats.org/drawingml/2006/table">
            <a:tbl>
              <a:tblPr firstRow="1" bandRow="1">
                <a:tableStyleId>{5C22544A-7EE6-4342-B048-85BDC9FD1C3A}</a:tableStyleId>
              </a:tblPr>
              <a:tblGrid>
                <a:gridCol w="11122090">
                  <a:extLst>
                    <a:ext uri="{9D8B030D-6E8A-4147-A177-3AD203B41FA5}">
                      <a16:colId xmlns:a16="http://schemas.microsoft.com/office/drawing/2014/main" val="2511874828"/>
                    </a:ext>
                  </a:extLst>
                </a:gridCol>
              </a:tblGrid>
              <a:tr h="370840">
                <a:tc>
                  <a:txBody>
                    <a:bodyPr/>
                    <a:lstStyle/>
                    <a:p>
                      <a:r>
                        <a:rPr lang="en-GB" sz="1050" dirty="0">
                          <a:latin typeface="CCW Cursive Writing 1" panose="03050602040000000000" pitchFamily="66" charset="0"/>
                        </a:rPr>
                        <a:t>Summer</a:t>
                      </a:r>
                    </a:p>
                  </a:txBody>
                  <a:tcPr/>
                </a:tc>
                <a:extLst>
                  <a:ext uri="{0D108BD9-81ED-4DB2-BD59-A6C34878D82A}">
                    <a16:rowId xmlns:a16="http://schemas.microsoft.com/office/drawing/2014/main" val="326429357"/>
                  </a:ext>
                </a:extLst>
              </a:tr>
              <a:tr h="370840">
                <a:tc>
                  <a:txBody>
                    <a:bodyPr/>
                    <a:lstStyle/>
                    <a:p>
                      <a:r>
                        <a:rPr lang="en-GB" sz="1050" b="1" dirty="0">
                          <a:latin typeface="CCW Cursive Writing 1" panose="03050602040000000000" pitchFamily="66" charset="0"/>
                        </a:rPr>
                        <a:t>Number</a:t>
                      </a:r>
                      <a:r>
                        <a:rPr lang="en-GB" sz="1050" b="1" baseline="0" dirty="0">
                          <a:latin typeface="CCW Cursive Writing 1" panose="03050602040000000000" pitchFamily="66" charset="0"/>
                        </a:rPr>
                        <a:t> and measures 3</a:t>
                      </a:r>
                    </a:p>
                    <a:p>
                      <a:pPr marL="285750" indent="-285750">
                        <a:buFont typeface="Arial" panose="020B0604020202020204" pitchFamily="34" charset="0"/>
                        <a:buChar char="•"/>
                      </a:pPr>
                      <a:r>
                        <a:rPr lang="en-GB" sz="1050" baseline="0" dirty="0">
                          <a:latin typeface="CCW Cursive Writing 1" panose="03050602040000000000" pitchFamily="66" charset="0"/>
                        </a:rPr>
                        <a:t>BODMAS</a:t>
                      </a:r>
                    </a:p>
                    <a:p>
                      <a:pPr marL="285750" indent="-285750">
                        <a:buFont typeface="Arial" panose="020B0604020202020204" pitchFamily="34" charset="0"/>
                        <a:buChar char="•"/>
                      </a:pPr>
                      <a:r>
                        <a:rPr lang="en-GB" sz="1050" baseline="0" dirty="0">
                          <a:latin typeface="CCW Cursive Writing 1" panose="03050602040000000000" pitchFamily="66" charset="0"/>
                        </a:rPr>
                        <a:t>Round to nearest 10, 100, 1000 and I decimal place</a:t>
                      </a:r>
                    </a:p>
                    <a:p>
                      <a:pPr marL="285750" indent="-285750">
                        <a:buFont typeface="Arial" panose="020B0604020202020204" pitchFamily="34" charset="0"/>
                        <a:buChar char="•"/>
                      </a:pPr>
                      <a:r>
                        <a:rPr lang="en-GB" sz="1050" baseline="0" dirty="0">
                          <a:latin typeface="CCW Cursive Writing 1" panose="03050602040000000000" pitchFamily="66" charset="0"/>
                        </a:rPr>
                        <a:t>Solve problems involving measures</a:t>
                      </a:r>
                    </a:p>
                    <a:p>
                      <a:pPr marL="285750" indent="-285750">
                        <a:buFont typeface="Arial" panose="020B0604020202020204" pitchFamily="34" charset="0"/>
                        <a:buChar char="•"/>
                      </a:pPr>
                      <a:r>
                        <a:rPr lang="en-GB" sz="1050" dirty="0">
                          <a:latin typeface="CCW Cursive Writing 1" panose="03050602040000000000" pitchFamily="66" charset="0"/>
                        </a:rPr>
                        <a:t>Multiply and divide 3 digit by 2 digit</a:t>
                      </a:r>
                      <a:r>
                        <a:rPr lang="en-GB" sz="1050" baseline="0" dirty="0">
                          <a:latin typeface="CCW Cursive Writing 1" panose="03050602040000000000" pitchFamily="66" charset="0"/>
                        </a:rPr>
                        <a:t> numbers</a:t>
                      </a:r>
                    </a:p>
                    <a:p>
                      <a:pPr marL="285750" indent="-285750">
                        <a:buFont typeface="Arial" panose="020B0604020202020204" pitchFamily="34" charset="0"/>
                        <a:buChar char="•"/>
                      </a:pPr>
                      <a:r>
                        <a:rPr lang="en-GB" sz="1050" baseline="0" dirty="0">
                          <a:latin typeface="CCW Cursive Writing 1" panose="03050602040000000000" pitchFamily="66" charset="0"/>
                        </a:rPr>
                        <a:t>Estimate</a:t>
                      </a:r>
                      <a:endParaRPr lang="en-GB" sz="1050" dirty="0">
                        <a:latin typeface="CCW Cursive Writing 1" panose="03050602040000000000" pitchFamily="66" charset="0"/>
                      </a:endParaRPr>
                    </a:p>
                  </a:txBody>
                  <a:tcPr/>
                </a:tc>
                <a:extLst>
                  <a:ext uri="{0D108BD9-81ED-4DB2-BD59-A6C34878D82A}">
                    <a16:rowId xmlns:a16="http://schemas.microsoft.com/office/drawing/2014/main" val="3554911759"/>
                  </a:ext>
                </a:extLst>
              </a:tr>
              <a:tr h="370840">
                <a:tc>
                  <a:txBody>
                    <a:bodyPr/>
                    <a:lstStyle/>
                    <a:p>
                      <a:r>
                        <a:rPr lang="en-GB" sz="1050" b="1" dirty="0">
                          <a:latin typeface="CCW Cursive Writing 1" panose="03050602040000000000" pitchFamily="66" charset="0"/>
                        </a:rPr>
                        <a:t>Algebra 4</a:t>
                      </a:r>
                    </a:p>
                    <a:p>
                      <a:pPr marL="285750" indent="-285750">
                        <a:buFont typeface="Arial" panose="020B0604020202020204" pitchFamily="34" charset="0"/>
                        <a:buChar char="•"/>
                      </a:pPr>
                      <a:r>
                        <a:rPr lang="en-GB" sz="1050" dirty="0">
                          <a:latin typeface="CCW Cursive Writing 1" panose="03050602040000000000" pitchFamily="66" charset="0"/>
                        </a:rPr>
                        <a:t>Solve equations</a:t>
                      </a:r>
                    </a:p>
                    <a:p>
                      <a:pPr marL="285750" indent="-285750">
                        <a:buFont typeface="Arial" panose="020B0604020202020204" pitchFamily="34" charset="0"/>
                        <a:buChar char="•"/>
                      </a:pPr>
                      <a:r>
                        <a:rPr lang="en-GB" sz="1050" dirty="0">
                          <a:latin typeface="CCW Cursive Writing 1" panose="03050602040000000000" pitchFamily="66" charset="0"/>
                        </a:rPr>
                        <a:t>Construct and use formulae</a:t>
                      </a:r>
                    </a:p>
                    <a:p>
                      <a:pPr marL="285750" indent="-285750">
                        <a:buFont typeface="Arial" panose="020B0604020202020204" pitchFamily="34" charset="0"/>
                        <a:buChar char="•"/>
                      </a:pPr>
                      <a:r>
                        <a:rPr lang="en-GB" sz="1050" dirty="0">
                          <a:latin typeface="CCW Cursive Writing 1" panose="03050602040000000000" pitchFamily="66" charset="0"/>
                        </a:rPr>
                        <a:t>Interpret co-ordinates from</a:t>
                      </a:r>
                      <a:r>
                        <a:rPr lang="en-GB" sz="1050" baseline="0" dirty="0">
                          <a:latin typeface="CCW Cursive Writing 1" panose="03050602040000000000" pitchFamily="66" charset="0"/>
                        </a:rPr>
                        <a:t> real-life situations</a:t>
                      </a:r>
                    </a:p>
                    <a:p>
                      <a:pPr marL="285750" indent="-285750">
                        <a:buFont typeface="Arial" panose="020B0604020202020204" pitchFamily="34" charset="0"/>
                        <a:buChar char="•"/>
                      </a:pPr>
                      <a:r>
                        <a:rPr lang="en-GB" sz="1050" baseline="0" dirty="0">
                          <a:latin typeface="CCW Cursive Writing 1" panose="03050602040000000000" pitchFamily="66" charset="0"/>
                        </a:rPr>
                        <a:t>Solve problems involving algebra</a:t>
                      </a:r>
                    </a:p>
                  </a:txBody>
                  <a:tcPr/>
                </a:tc>
                <a:extLst>
                  <a:ext uri="{0D108BD9-81ED-4DB2-BD59-A6C34878D82A}">
                    <a16:rowId xmlns:a16="http://schemas.microsoft.com/office/drawing/2014/main" val="827114607"/>
                  </a:ext>
                </a:extLst>
              </a:tr>
              <a:tr h="370840">
                <a:tc>
                  <a:txBody>
                    <a:bodyPr/>
                    <a:lstStyle/>
                    <a:p>
                      <a:r>
                        <a:rPr lang="en-GB" sz="1050" b="1" dirty="0">
                          <a:latin typeface="CCW Cursive Writing 1" panose="03050602040000000000" pitchFamily="66" charset="0"/>
                        </a:rPr>
                        <a:t>Number 4</a:t>
                      </a:r>
                    </a:p>
                    <a:p>
                      <a:pPr marL="285750" indent="-285750">
                        <a:buFont typeface="Arial" panose="020B0604020202020204" pitchFamily="34" charset="0"/>
                        <a:buChar char="•"/>
                      </a:pPr>
                      <a:r>
                        <a:rPr lang="en-GB" sz="1050" dirty="0">
                          <a:latin typeface="CCW Cursive Writing 1" panose="03050602040000000000" pitchFamily="66" charset="0"/>
                        </a:rPr>
                        <a:t>Solve problems and present results in a clear and organised way</a:t>
                      </a:r>
                    </a:p>
                    <a:p>
                      <a:pPr marL="285750" indent="-285750">
                        <a:buFont typeface="Arial" panose="020B0604020202020204" pitchFamily="34" charset="0"/>
                        <a:buChar char="•"/>
                      </a:pPr>
                      <a:r>
                        <a:rPr lang="en-GB" sz="1050" dirty="0">
                          <a:latin typeface="CCW Cursive Writing 1" panose="03050602040000000000" pitchFamily="66" charset="0"/>
                        </a:rPr>
                        <a:t>Use simple % and fractions to describe proportions</a:t>
                      </a:r>
                      <a:r>
                        <a:rPr lang="en-GB" sz="1050" baseline="0" dirty="0">
                          <a:latin typeface="CCW Cursive Writing 1" panose="03050602040000000000" pitchFamily="66" charset="0"/>
                        </a:rPr>
                        <a:t> </a:t>
                      </a:r>
                      <a:r>
                        <a:rPr lang="en-GB" sz="1050" dirty="0">
                          <a:latin typeface="CCW Cursive Writing 1" panose="03050602040000000000" pitchFamily="66" charset="0"/>
                        </a:rPr>
                        <a:t>of a whole</a:t>
                      </a:r>
                    </a:p>
                    <a:p>
                      <a:pPr marL="285750" indent="-285750">
                        <a:buFont typeface="Arial" panose="020B0604020202020204" pitchFamily="34" charset="0"/>
                        <a:buChar char="•"/>
                      </a:pPr>
                      <a:r>
                        <a:rPr lang="en-GB" sz="1050" dirty="0">
                          <a:latin typeface="CCW Cursive Writing 1" panose="03050602040000000000" pitchFamily="66" charset="0"/>
                        </a:rPr>
                        <a:t>Calculate fractions and %</a:t>
                      </a:r>
                      <a:r>
                        <a:rPr lang="en-GB" sz="1050" baseline="0" dirty="0">
                          <a:latin typeface="CCW Cursive Writing 1" panose="03050602040000000000" pitchFamily="66" charset="0"/>
                        </a:rPr>
                        <a:t> of a quantity</a:t>
                      </a:r>
                      <a:endParaRPr lang="en-GB" sz="1050" dirty="0">
                        <a:latin typeface="CCW Cursive Writing 1" panose="03050602040000000000" pitchFamily="66" charset="0"/>
                      </a:endParaRPr>
                    </a:p>
                  </a:txBody>
                  <a:tcPr/>
                </a:tc>
                <a:extLst>
                  <a:ext uri="{0D108BD9-81ED-4DB2-BD59-A6C34878D82A}">
                    <a16:rowId xmlns:a16="http://schemas.microsoft.com/office/drawing/2014/main" val="2663855100"/>
                  </a:ext>
                </a:extLst>
              </a:tr>
              <a:tr h="370840">
                <a:tc>
                  <a:txBody>
                    <a:bodyPr/>
                    <a:lstStyle/>
                    <a:p>
                      <a:r>
                        <a:rPr lang="en-GB" sz="1050" b="1" dirty="0">
                          <a:latin typeface="CCW Cursive Writing 1" panose="03050602040000000000" pitchFamily="66" charset="0"/>
                        </a:rPr>
                        <a:t>Statistics 3</a:t>
                      </a:r>
                    </a:p>
                    <a:p>
                      <a:pPr marL="285750" indent="-285750">
                        <a:buFont typeface="Arial" panose="020B0604020202020204" pitchFamily="34" charset="0"/>
                        <a:buChar char="•"/>
                      </a:pPr>
                      <a:r>
                        <a:rPr lang="en-GB" sz="1050" dirty="0">
                          <a:latin typeface="CCW Cursive Writing 1" panose="03050602040000000000" pitchFamily="66" charset="0"/>
                        </a:rPr>
                        <a:t>Understand and use the range to describe data</a:t>
                      </a:r>
                    </a:p>
                    <a:p>
                      <a:pPr marL="285750" indent="-285750">
                        <a:buFont typeface="Arial" panose="020B0604020202020204" pitchFamily="34" charset="0"/>
                        <a:buChar char="•"/>
                      </a:pPr>
                      <a:r>
                        <a:rPr lang="en-GB" sz="1050" dirty="0">
                          <a:latin typeface="CCW Cursive Writing 1" panose="03050602040000000000" pitchFamily="66" charset="0"/>
                        </a:rPr>
                        <a:t>Interpret pie charts</a:t>
                      </a:r>
                    </a:p>
                    <a:p>
                      <a:pPr marL="285750" indent="-285750">
                        <a:buFont typeface="Arial" panose="020B0604020202020204" pitchFamily="34" charset="0"/>
                        <a:buChar char="•"/>
                      </a:pPr>
                      <a:r>
                        <a:rPr lang="en-GB" sz="1050" dirty="0">
                          <a:latin typeface="CCW Cursive Writing 1" panose="03050602040000000000" pitchFamily="66" charset="0"/>
                        </a:rPr>
                        <a:t>Compare 2 distributions using mean and range then draw conclusions</a:t>
                      </a:r>
                    </a:p>
                    <a:p>
                      <a:pPr marL="285750" indent="-285750">
                        <a:buFont typeface="Arial" panose="020B0604020202020204" pitchFamily="34" charset="0"/>
                        <a:buChar char="•"/>
                      </a:pPr>
                      <a:r>
                        <a:rPr lang="en-GB" sz="1050" dirty="0">
                          <a:latin typeface="CCW Cursive Writing 1" panose="03050602040000000000" pitchFamily="66" charset="0"/>
                        </a:rPr>
                        <a:t>Calculate probabilities</a:t>
                      </a:r>
                      <a:r>
                        <a:rPr lang="en-GB" sz="1050" baseline="0" dirty="0">
                          <a:latin typeface="CCW Cursive Writing 1" panose="03050602040000000000" pitchFamily="66" charset="0"/>
                        </a:rPr>
                        <a:t> based on experimental evidence</a:t>
                      </a:r>
                      <a:endParaRPr lang="en-GB" sz="1050" dirty="0">
                        <a:latin typeface="CCW Cursive Writing 1" panose="03050602040000000000" pitchFamily="66" charset="0"/>
                      </a:endParaRPr>
                    </a:p>
                  </a:txBody>
                  <a:tcPr/>
                </a:tc>
                <a:extLst>
                  <a:ext uri="{0D108BD9-81ED-4DB2-BD59-A6C34878D82A}">
                    <a16:rowId xmlns:a16="http://schemas.microsoft.com/office/drawing/2014/main" val="3641255350"/>
                  </a:ext>
                </a:extLst>
              </a:tr>
              <a:tr h="370840">
                <a:tc>
                  <a:txBody>
                    <a:bodyPr/>
                    <a:lstStyle/>
                    <a:p>
                      <a:r>
                        <a:rPr lang="en-GB" sz="1050" b="1" dirty="0">
                          <a:latin typeface="CCW Cursive Writing 1" panose="03050602040000000000" pitchFamily="66" charset="0"/>
                        </a:rPr>
                        <a:t>Geometry and measures 3</a:t>
                      </a:r>
                    </a:p>
                    <a:p>
                      <a:pPr marL="285750" indent="-285750">
                        <a:buFont typeface="Arial" panose="020B0604020202020204" pitchFamily="34" charset="0"/>
                        <a:buChar char="•"/>
                      </a:pPr>
                      <a:r>
                        <a:rPr lang="en-GB" sz="1050" dirty="0">
                          <a:latin typeface="CCW Cursive Writing 1" panose="03050602040000000000" pitchFamily="66" charset="0"/>
                        </a:rPr>
                        <a:t>Name triangles and quadrilateral</a:t>
                      </a:r>
                    </a:p>
                    <a:p>
                      <a:pPr marL="285750" indent="-285750">
                        <a:buFont typeface="Arial" panose="020B0604020202020204" pitchFamily="34" charset="0"/>
                        <a:buChar char="•"/>
                      </a:pPr>
                      <a:r>
                        <a:rPr lang="en-GB" sz="1050" dirty="0">
                          <a:latin typeface="CCW Cursive Writing 1" panose="03050602040000000000" pitchFamily="66" charset="0"/>
                        </a:rPr>
                        <a:t>Draw and measure lines and angles</a:t>
                      </a:r>
                    </a:p>
                    <a:p>
                      <a:pPr marL="285750" indent="-285750">
                        <a:buFont typeface="Arial" panose="020B0604020202020204" pitchFamily="34" charset="0"/>
                        <a:buChar char="•"/>
                      </a:pPr>
                      <a:r>
                        <a:rPr lang="en-GB" sz="1050" dirty="0">
                          <a:latin typeface="CCW Cursive Writing 1" panose="03050602040000000000" pitchFamily="66" charset="0"/>
                        </a:rPr>
                        <a:t>Construct triangles</a:t>
                      </a:r>
                    </a:p>
                    <a:p>
                      <a:pPr marL="285750" indent="-285750">
                        <a:buFont typeface="Arial" panose="020B0604020202020204" pitchFamily="34" charset="0"/>
                        <a:buChar char="•"/>
                      </a:pPr>
                      <a:r>
                        <a:rPr lang="en-GB" sz="1050" dirty="0">
                          <a:latin typeface="CCW Cursive Writing 1" panose="03050602040000000000" pitchFamily="66" charset="0"/>
                        </a:rPr>
                        <a:t>Rotate shapes and find order of rotational symmetry</a:t>
                      </a:r>
                    </a:p>
                    <a:p>
                      <a:pPr marL="285750" indent="-285750">
                        <a:buFont typeface="Arial" panose="020B0604020202020204" pitchFamily="34" charset="0"/>
                        <a:buChar char="•"/>
                      </a:pPr>
                      <a:r>
                        <a:rPr lang="en-GB" sz="1050" dirty="0">
                          <a:latin typeface="CCW Cursive Writing 1" panose="03050602040000000000" pitchFamily="66" charset="0"/>
                        </a:rPr>
                        <a:t>Translate shapes</a:t>
                      </a:r>
                    </a:p>
                    <a:p>
                      <a:pPr marL="285750" indent="-285750">
                        <a:buFont typeface="Arial" panose="020B0604020202020204" pitchFamily="34" charset="0"/>
                        <a:buChar char="•"/>
                      </a:pPr>
                      <a:r>
                        <a:rPr lang="en-GB" sz="1050" dirty="0">
                          <a:latin typeface="CCW Cursive Writing 1" panose="03050602040000000000" pitchFamily="66" charset="0"/>
                        </a:rPr>
                        <a:t>Identify all the symmetries of 2D shapes</a:t>
                      </a:r>
                    </a:p>
                  </a:txBody>
                  <a:tcPr/>
                </a:tc>
                <a:extLst>
                  <a:ext uri="{0D108BD9-81ED-4DB2-BD59-A6C34878D82A}">
                    <a16:rowId xmlns:a16="http://schemas.microsoft.com/office/drawing/2014/main" val="2795119406"/>
                  </a:ext>
                </a:extLst>
              </a:tr>
            </a:tbl>
          </a:graphicData>
        </a:graphic>
      </p:graphicFrame>
    </p:spTree>
    <p:extLst>
      <p:ext uri="{BB962C8B-B14F-4D97-AF65-F5344CB8AC3E}">
        <p14:creationId xmlns:p14="http://schemas.microsoft.com/office/powerpoint/2010/main" val="2670583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79846" y="1295336"/>
            <a:ext cx="11383419" cy="4993497"/>
          </a:xfrm>
        </p:spPr>
        <p:txBody>
          <a:bodyPr>
            <a:normAutofit/>
          </a:bodyPr>
          <a:lstStyle/>
          <a:p>
            <a:pPr marL="0" indent="0">
              <a:buNone/>
            </a:pPr>
            <a:r>
              <a:rPr lang="en-GB" sz="3600" dirty="0">
                <a:solidFill>
                  <a:srgbClr val="0070C0"/>
                </a:solidFill>
                <a:latin typeface="XCCW Joined 1a" panose="03050602040000000000" pitchFamily="66" charset="0"/>
              </a:rPr>
              <a:t>Topic overview of the year</a:t>
            </a:r>
          </a:p>
          <a:p>
            <a:pPr marL="0" indent="0">
              <a:buNone/>
            </a:pPr>
            <a:endParaRPr lang="en-GB" dirty="0">
              <a:latin typeface="CCW Cursive Writing 1" panose="03050602040000000000" pitchFamily="66" charset="0"/>
            </a:endParaRPr>
          </a:p>
          <a:p>
            <a:pPr marL="0" indent="0">
              <a:buNone/>
            </a:pPr>
            <a:r>
              <a:rPr lang="en-GB" dirty="0">
                <a:solidFill>
                  <a:schemeClr val="accent1">
                    <a:lumMod val="75000"/>
                  </a:schemeClr>
                </a:solidFill>
                <a:latin typeface="CCW Cursive Writing 1" panose="03050602040000000000" pitchFamily="66" charset="0"/>
              </a:rPr>
              <a:t>As you can see the topics are repeated over the year, this is so that pupils can reflect upon previous learning and build upon existing knowledge and skills as the year progresses.</a:t>
            </a: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62628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237329" y="1689783"/>
            <a:ext cx="6300248" cy="4993497"/>
          </a:xfrm>
        </p:spPr>
        <p:txBody>
          <a:bodyPr>
            <a:normAutofit/>
          </a:bodyPr>
          <a:lstStyle/>
          <a:p>
            <a:pPr marL="0" indent="0">
              <a:buNone/>
            </a:pPr>
            <a:r>
              <a:rPr lang="en-GB" sz="3600" dirty="0">
                <a:solidFill>
                  <a:srgbClr val="0070C0"/>
                </a:solidFill>
                <a:latin typeface="XCCW Joined 1a" panose="03050602040000000000" pitchFamily="66" charset="0"/>
              </a:rPr>
              <a:t>Learning Journals</a:t>
            </a:r>
          </a:p>
          <a:p>
            <a:pPr marL="0" indent="0">
              <a:buNone/>
            </a:pPr>
            <a:endParaRPr lang="en-GB" sz="3600" dirty="0">
              <a:solidFill>
                <a:srgbClr val="0070C0"/>
              </a:solidFill>
              <a:latin typeface="XCCW Joined 1a" panose="03050602040000000000" pitchFamily="66" charset="0"/>
            </a:endParaRPr>
          </a:p>
          <a:p>
            <a:pPr marL="0" indent="0">
              <a:buNone/>
            </a:pPr>
            <a:r>
              <a:rPr lang="en-GB" dirty="0">
                <a:solidFill>
                  <a:srgbClr val="0070C0"/>
                </a:solidFill>
                <a:latin typeface="XCCW Joined 1a" panose="03050602040000000000" pitchFamily="66" charset="0"/>
              </a:rPr>
              <a:t>In the front of pupil books they have a learning journal. This helps pupils to keep track of where they are and show the progress they are making throughout the year.</a:t>
            </a:r>
          </a:p>
          <a:p>
            <a:pPr marL="0" indent="0">
              <a:buNone/>
            </a:pPr>
            <a:endParaRPr lang="en-GB" sz="3600" dirty="0">
              <a:solidFill>
                <a:srgbClr val="0070C0"/>
              </a:solidFill>
              <a:latin typeface="XCCW Joined 1a" panose="03050602040000000000" pitchFamily="66" charset="0"/>
            </a:endParaRPr>
          </a:p>
          <a:p>
            <a:pPr marL="0" indent="0">
              <a:buNone/>
            </a:pPr>
            <a:endParaRPr lang="en-GB" dirty="0">
              <a:solidFill>
                <a:schemeClr val="accent1">
                  <a:lumMod val="75000"/>
                </a:schemeClr>
              </a:solidFill>
              <a:latin typeface="CCW Cursive Writing 1" panose="03050602040000000000" pitchFamily="66" charset="0"/>
            </a:endParaRP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a:blip r:embed="rId5"/>
          <a:stretch>
            <a:fillRect/>
          </a:stretch>
        </p:blipFill>
        <p:spPr>
          <a:xfrm>
            <a:off x="154920" y="165847"/>
            <a:ext cx="4690016" cy="6267098"/>
          </a:xfrm>
          <a:prstGeom prst="rect">
            <a:avLst/>
          </a:prstGeom>
        </p:spPr>
      </p:pic>
    </p:spTree>
    <p:extLst>
      <p:ext uri="{BB962C8B-B14F-4D97-AF65-F5344CB8AC3E}">
        <p14:creationId xmlns:p14="http://schemas.microsoft.com/office/powerpoint/2010/main" val="3901146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237329" y="1689783"/>
            <a:ext cx="6300248" cy="4993497"/>
          </a:xfrm>
        </p:spPr>
        <p:txBody>
          <a:bodyPr>
            <a:normAutofit/>
          </a:bodyPr>
          <a:lstStyle/>
          <a:p>
            <a:pPr marL="0" indent="0">
              <a:buNone/>
            </a:pPr>
            <a:r>
              <a:rPr lang="en-GB" sz="3600" dirty="0">
                <a:solidFill>
                  <a:srgbClr val="0070C0"/>
                </a:solidFill>
                <a:latin typeface="XCCW Joined 1a" panose="03050602040000000000" pitchFamily="66" charset="0"/>
              </a:rPr>
              <a:t>QLA sheets</a:t>
            </a:r>
          </a:p>
          <a:p>
            <a:pPr marL="0" indent="0">
              <a:buNone/>
            </a:pPr>
            <a:r>
              <a:rPr lang="en-GB" sz="3600" dirty="0">
                <a:solidFill>
                  <a:srgbClr val="0070C0"/>
                </a:solidFill>
                <a:latin typeface="XCCW Joined 1a" panose="03050602040000000000" pitchFamily="66" charset="0"/>
              </a:rPr>
              <a:t>We use the QLA (Question Level Analysis) sheets to help pupils identify areas of weakness after each assessment.</a:t>
            </a:r>
          </a:p>
          <a:p>
            <a:pPr marL="0" indent="0">
              <a:buNone/>
            </a:pPr>
            <a:endParaRPr lang="en-GB" dirty="0">
              <a:solidFill>
                <a:schemeClr val="accent1">
                  <a:lumMod val="75000"/>
                </a:schemeClr>
              </a:solidFill>
              <a:latin typeface="CCW Cursive Writing 1" panose="03050602040000000000" pitchFamily="66" charset="0"/>
            </a:endParaRP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5"/>
          <a:stretch>
            <a:fillRect/>
          </a:stretch>
        </p:blipFill>
        <p:spPr>
          <a:xfrm>
            <a:off x="279847" y="230254"/>
            <a:ext cx="4584774" cy="5942038"/>
          </a:xfrm>
          <a:prstGeom prst="rect">
            <a:avLst/>
          </a:prstGeom>
        </p:spPr>
      </p:pic>
    </p:spTree>
    <p:extLst>
      <p:ext uri="{BB962C8B-B14F-4D97-AF65-F5344CB8AC3E}">
        <p14:creationId xmlns:p14="http://schemas.microsoft.com/office/powerpoint/2010/main" val="88546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XCCW Joined 1a" panose="03050602040000000000" pitchFamily="66" charset="0"/>
              </a:rPr>
              <a:t>Homework Expectations</a:t>
            </a:r>
          </a:p>
        </p:txBody>
      </p:sp>
      <p:sp>
        <p:nvSpPr>
          <p:cNvPr id="3" name="Content Placeholder 2"/>
          <p:cNvSpPr>
            <a:spLocks noGrp="1"/>
          </p:cNvSpPr>
          <p:nvPr>
            <p:ph idx="1"/>
          </p:nvPr>
        </p:nvSpPr>
        <p:spPr>
          <a:xfrm>
            <a:off x="838200" y="1825625"/>
            <a:ext cx="3294413" cy="4351338"/>
          </a:xfrm>
        </p:spPr>
        <p:txBody>
          <a:bodyPr>
            <a:normAutofit lnSpcReduction="10000"/>
          </a:bodyPr>
          <a:lstStyle/>
          <a:p>
            <a:pPr marL="0" indent="0">
              <a:buNone/>
            </a:pPr>
            <a:r>
              <a:rPr lang="en-GB" dirty="0">
                <a:latin typeface="Candara" panose="020E0502030303020204" pitchFamily="34" charset="0"/>
              </a:rPr>
              <a:t>Changes within homework take place. </a:t>
            </a:r>
          </a:p>
          <a:p>
            <a:pPr marL="0" indent="0">
              <a:buNone/>
            </a:pPr>
            <a:endParaRPr lang="en-GB" dirty="0">
              <a:latin typeface="Candara" panose="020E0502030303020204" pitchFamily="34" charset="0"/>
            </a:endParaRPr>
          </a:p>
          <a:p>
            <a:pPr marL="0" indent="0">
              <a:buNone/>
            </a:pPr>
            <a:r>
              <a:rPr lang="en-GB" dirty="0">
                <a:latin typeface="Candara" panose="020E0502030303020204" pitchFamily="34" charset="0"/>
              </a:rPr>
              <a:t>Now adding in French and SSE. </a:t>
            </a:r>
          </a:p>
          <a:p>
            <a:pPr marL="0" indent="0">
              <a:buNone/>
            </a:pPr>
            <a:endParaRPr lang="en-GB" dirty="0">
              <a:latin typeface="Candara" panose="020E0502030303020204" pitchFamily="34" charset="0"/>
            </a:endParaRPr>
          </a:p>
          <a:p>
            <a:pPr marL="0" indent="0">
              <a:buNone/>
            </a:pPr>
            <a:r>
              <a:rPr lang="en-GB" dirty="0">
                <a:latin typeface="Candara" panose="020E0502030303020204" pitchFamily="34" charset="0"/>
              </a:rPr>
              <a:t>Higher expectations in managing their workload and time. </a:t>
            </a:r>
          </a:p>
        </p:txBody>
      </p:sp>
      <p:pic>
        <p:nvPicPr>
          <p:cNvPr id="4" name="Picture 3"/>
          <p:cNvPicPr>
            <a:picLocks noChangeAspect="1"/>
          </p:cNvPicPr>
          <p:nvPr/>
        </p:nvPicPr>
        <p:blipFill>
          <a:blip r:embed="rId2"/>
          <a:stretch>
            <a:fillRect/>
          </a:stretch>
        </p:blipFill>
        <p:spPr>
          <a:xfrm>
            <a:off x="4297865" y="1480442"/>
            <a:ext cx="7614818" cy="4872857"/>
          </a:xfrm>
          <a:prstGeom prst="rect">
            <a:avLst/>
          </a:prstGeom>
        </p:spPr>
      </p:pic>
    </p:spTree>
    <p:extLst>
      <p:ext uri="{BB962C8B-B14F-4D97-AF65-F5344CB8AC3E}">
        <p14:creationId xmlns:p14="http://schemas.microsoft.com/office/powerpoint/2010/main" val="394079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25908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79846" y="1595719"/>
            <a:ext cx="11383419" cy="995082"/>
          </a:xfrm>
        </p:spPr>
        <p:txBody>
          <a:bodyPr>
            <a:normAutofit lnSpcReduction="10000"/>
          </a:bodyPr>
          <a:lstStyle/>
          <a:p>
            <a:pPr marL="0" indent="0">
              <a:buNone/>
            </a:pPr>
            <a:r>
              <a:rPr lang="en-GB" sz="3600" dirty="0">
                <a:solidFill>
                  <a:srgbClr val="0070C0"/>
                </a:solidFill>
                <a:latin typeface="XCCW Joined 1a" panose="03050602040000000000" pitchFamily="66" charset="0"/>
              </a:rPr>
              <a:t>Using </a:t>
            </a:r>
            <a:r>
              <a:rPr lang="en-GB" sz="3600" dirty="0" err="1">
                <a:solidFill>
                  <a:srgbClr val="0070C0"/>
                </a:solidFill>
                <a:latin typeface="XCCW Joined 1a" panose="03050602040000000000" pitchFamily="66" charset="0"/>
              </a:rPr>
              <a:t>MyMaths</a:t>
            </a:r>
            <a:r>
              <a:rPr lang="en-GB" sz="3600" dirty="0">
                <a:solidFill>
                  <a:srgbClr val="0070C0"/>
                </a:solidFill>
                <a:latin typeface="XCCW Joined 1a" panose="03050602040000000000" pitchFamily="66" charset="0"/>
              </a:rPr>
              <a:t> to support areas of weakness</a:t>
            </a:r>
            <a:endParaRPr lang="en-GB" dirty="0">
              <a:solidFill>
                <a:schemeClr val="accent1">
                  <a:lumMod val="75000"/>
                </a:schemeClr>
              </a:solidFill>
              <a:latin typeface="CCW Cursive Writing 1" panose="03050602040000000000" pitchFamily="66" charset="0"/>
            </a:endParaRPr>
          </a:p>
          <a:p>
            <a:pPr marL="0" indent="0">
              <a:buNone/>
            </a:pPr>
            <a:endParaRPr lang="en-GB" dirty="0"/>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425290" y="2590801"/>
            <a:ext cx="4957482" cy="3693319"/>
          </a:xfrm>
          <a:prstGeom prst="rect">
            <a:avLst/>
          </a:prstGeom>
          <a:noFill/>
        </p:spPr>
        <p:txBody>
          <a:bodyPr wrap="square" rtlCol="0">
            <a:spAutoFit/>
          </a:bodyPr>
          <a:lstStyle/>
          <a:p>
            <a:r>
              <a:rPr lang="en-GB" dirty="0" err="1">
                <a:solidFill>
                  <a:schemeClr val="accent1">
                    <a:lumMod val="75000"/>
                  </a:schemeClr>
                </a:solidFill>
                <a:latin typeface="CCW Cursive Writing 1" panose="03050602040000000000" pitchFamily="66" charset="0"/>
              </a:rPr>
              <a:t>MyMaths</a:t>
            </a:r>
            <a:r>
              <a:rPr lang="en-GB" dirty="0">
                <a:solidFill>
                  <a:schemeClr val="accent1">
                    <a:lumMod val="75000"/>
                  </a:schemeClr>
                </a:solidFill>
                <a:latin typeface="CCW Cursive Writing 1" panose="03050602040000000000" pitchFamily="66" charset="0"/>
              </a:rPr>
              <a:t> is a helpful tool for pupils. </a:t>
            </a:r>
          </a:p>
          <a:p>
            <a:r>
              <a:rPr lang="en-GB" dirty="0">
                <a:solidFill>
                  <a:schemeClr val="accent1">
                    <a:lumMod val="75000"/>
                  </a:schemeClr>
                </a:solidFill>
                <a:latin typeface="CCW Cursive Writing 1" panose="03050602040000000000" pitchFamily="66" charset="0"/>
              </a:rPr>
              <a:t>Once they have identified areas they need to work on, they can search </a:t>
            </a:r>
            <a:r>
              <a:rPr lang="en-GB" dirty="0" err="1">
                <a:solidFill>
                  <a:schemeClr val="accent1">
                    <a:lumMod val="75000"/>
                  </a:schemeClr>
                </a:solidFill>
                <a:latin typeface="CCW Cursive Writing 1" panose="03050602040000000000" pitchFamily="66" charset="0"/>
              </a:rPr>
              <a:t>MyMaths</a:t>
            </a:r>
            <a:r>
              <a:rPr lang="en-GB" dirty="0">
                <a:solidFill>
                  <a:schemeClr val="accent1">
                    <a:lumMod val="75000"/>
                  </a:schemeClr>
                </a:solidFill>
                <a:latin typeface="CCW Cursive Writing 1" panose="03050602040000000000" pitchFamily="66" charset="0"/>
              </a:rPr>
              <a:t> for help on those areas, using the search bar at the top right of the screen once pupils have logged on. </a:t>
            </a:r>
          </a:p>
          <a:p>
            <a:r>
              <a:rPr lang="en-GB" dirty="0">
                <a:solidFill>
                  <a:schemeClr val="accent1">
                    <a:lumMod val="75000"/>
                  </a:schemeClr>
                </a:solidFill>
                <a:latin typeface="CCW Cursive Writing 1" panose="03050602040000000000" pitchFamily="66" charset="0"/>
              </a:rPr>
              <a:t>There is a huge range of topics covered at different levels.</a:t>
            </a:r>
          </a:p>
        </p:txBody>
      </p:sp>
      <p:pic>
        <p:nvPicPr>
          <p:cNvPr id="4" name="Picture 3"/>
          <p:cNvPicPr>
            <a:picLocks noChangeAspect="1"/>
          </p:cNvPicPr>
          <p:nvPr/>
        </p:nvPicPr>
        <p:blipFill>
          <a:blip r:embed="rId5"/>
          <a:stretch>
            <a:fillRect/>
          </a:stretch>
        </p:blipFill>
        <p:spPr>
          <a:xfrm>
            <a:off x="5907741" y="2411786"/>
            <a:ext cx="6039136" cy="1362075"/>
          </a:xfrm>
          <a:prstGeom prst="rect">
            <a:avLst/>
          </a:prstGeom>
        </p:spPr>
      </p:pic>
      <p:sp>
        <p:nvSpPr>
          <p:cNvPr id="9" name="TextBox 8"/>
          <p:cNvSpPr txBox="1"/>
          <p:nvPr/>
        </p:nvSpPr>
        <p:spPr>
          <a:xfrm>
            <a:off x="8086164" y="4867835"/>
            <a:ext cx="3119717" cy="369332"/>
          </a:xfrm>
          <a:prstGeom prst="rect">
            <a:avLst/>
          </a:prstGeom>
          <a:noFill/>
        </p:spPr>
        <p:txBody>
          <a:bodyPr wrap="square" rtlCol="0">
            <a:spAutoFit/>
          </a:bodyPr>
          <a:lstStyle/>
          <a:p>
            <a:r>
              <a:rPr lang="en-GB" dirty="0">
                <a:hlinkClick r:id="rId6" action="ppaction://hlinkpres?slideindex=1&amp;slidetitle="/>
              </a:rPr>
              <a:t>https://www.mymaths.co.uk/</a:t>
            </a:r>
            <a:endParaRPr lang="en-GB" dirty="0"/>
          </a:p>
        </p:txBody>
      </p:sp>
    </p:spTree>
    <p:extLst>
      <p:ext uri="{BB962C8B-B14F-4D97-AF65-F5344CB8AC3E}">
        <p14:creationId xmlns:p14="http://schemas.microsoft.com/office/powerpoint/2010/main" val="3319303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ve\Documents\Computer\PP themes\Blue-Effect-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 y="0"/>
            <a:ext cx="12192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79846" y="1295336"/>
            <a:ext cx="11383419" cy="4993497"/>
          </a:xfrm>
        </p:spPr>
        <p:txBody>
          <a:bodyPr>
            <a:normAutofit/>
          </a:bodyPr>
          <a:lstStyle/>
          <a:p>
            <a:pPr marL="0" indent="0">
              <a:buNone/>
            </a:pPr>
            <a:r>
              <a:rPr lang="en-GB" dirty="0">
                <a:solidFill>
                  <a:schemeClr val="accent1">
                    <a:lumMod val="75000"/>
                  </a:schemeClr>
                </a:solidFill>
                <a:latin typeface="CCW Cursive Writing 1" panose="03050602040000000000" pitchFamily="66" charset="0"/>
              </a:rPr>
              <a:t>Useful books and websites</a:t>
            </a:r>
          </a:p>
          <a:p>
            <a:pPr marL="0" indent="0">
              <a:buNone/>
            </a:pPr>
            <a:endParaRPr lang="en-GB" dirty="0">
              <a:solidFill>
                <a:schemeClr val="accent1">
                  <a:lumMod val="75000"/>
                </a:schemeClr>
              </a:solidFill>
              <a:latin typeface="CCW Cursive Writing 1" panose="03050602040000000000" pitchFamily="66" charset="0"/>
            </a:endParaRPr>
          </a:p>
          <a:p>
            <a:r>
              <a:rPr lang="en-GB" dirty="0" err="1">
                <a:solidFill>
                  <a:schemeClr val="accent1">
                    <a:lumMod val="75000"/>
                  </a:schemeClr>
                </a:solidFill>
                <a:latin typeface="CCW Cursive Writing 1" panose="03050602040000000000" pitchFamily="66" charset="0"/>
              </a:rPr>
              <a:t>MyMaths</a:t>
            </a:r>
            <a:endParaRPr lang="en-GB" dirty="0">
              <a:solidFill>
                <a:schemeClr val="accent1">
                  <a:lumMod val="75000"/>
                </a:schemeClr>
              </a:solidFill>
              <a:latin typeface="CCW Cursive Writing 1" panose="03050602040000000000" pitchFamily="66" charset="0"/>
            </a:endParaRPr>
          </a:p>
          <a:p>
            <a:r>
              <a:rPr lang="en-GB" dirty="0">
                <a:solidFill>
                  <a:schemeClr val="accent1">
                    <a:lumMod val="75000"/>
                  </a:schemeClr>
                </a:solidFill>
                <a:latin typeface="CCW Cursive Writing 1" panose="03050602040000000000" pitchFamily="66" charset="0"/>
              </a:rPr>
              <a:t>Maths is fun</a:t>
            </a:r>
          </a:p>
          <a:p>
            <a:r>
              <a:rPr lang="en-GB" dirty="0" err="1">
                <a:solidFill>
                  <a:schemeClr val="accent1">
                    <a:lumMod val="75000"/>
                  </a:schemeClr>
                </a:solidFill>
                <a:latin typeface="CCW Cursive Writing 1" panose="03050602040000000000" pitchFamily="66" charset="0"/>
              </a:rPr>
              <a:t>Transum</a:t>
            </a:r>
            <a:endParaRPr lang="en-GB" dirty="0">
              <a:solidFill>
                <a:schemeClr val="accent1">
                  <a:lumMod val="75000"/>
                </a:schemeClr>
              </a:solidFill>
              <a:latin typeface="CCW Cursive Writing 1" panose="03050602040000000000" pitchFamily="66" charset="0"/>
            </a:endParaRPr>
          </a:p>
          <a:p>
            <a:r>
              <a:rPr lang="en-GB" dirty="0" err="1">
                <a:solidFill>
                  <a:schemeClr val="accent1">
                    <a:lumMod val="75000"/>
                  </a:schemeClr>
                </a:solidFill>
                <a:latin typeface="CCW Cursive Writing 1" panose="03050602040000000000" pitchFamily="66" charset="0"/>
              </a:rPr>
              <a:t>Youtube</a:t>
            </a:r>
            <a:endParaRPr lang="en-GB" dirty="0">
              <a:solidFill>
                <a:schemeClr val="accent1">
                  <a:lumMod val="75000"/>
                </a:schemeClr>
              </a:solidFill>
              <a:latin typeface="CCW Cursive Writing 1" panose="03050602040000000000" pitchFamily="66" charset="0"/>
            </a:endParaRPr>
          </a:p>
          <a:p>
            <a:r>
              <a:rPr lang="en-GB" dirty="0">
                <a:solidFill>
                  <a:schemeClr val="accent1">
                    <a:lumMod val="75000"/>
                  </a:schemeClr>
                </a:solidFill>
                <a:latin typeface="CCW Cursive Writing 1" panose="03050602040000000000" pitchFamily="66" charset="0"/>
              </a:rPr>
              <a:t>CGP books aimed at KS3</a:t>
            </a:r>
          </a:p>
          <a:p>
            <a:endParaRPr lang="en-GB" dirty="0">
              <a:solidFill>
                <a:schemeClr val="accent1">
                  <a:lumMod val="75000"/>
                </a:schemeClr>
              </a:solidFill>
              <a:latin typeface="CCW Cursive Writing 1" panose="03050602040000000000" pitchFamily="66" charset="0"/>
            </a:endParaRPr>
          </a:p>
          <a:p>
            <a:pPr marL="0" indent="0">
              <a:buNone/>
            </a:pPr>
            <a:endParaRPr lang="en-GB" dirty="0"/>
          </a:p>
        </p:txBody>
      </p:sp>
      <p:grpSp>
        <p:nvGrpSpPr>
          <p:cNvPr id="6" name="Group 5"/>
          <p:cNvGrpSpPr>
            <a:grpSpLocks noChangeAspect="1"/>
          </p:cNvGrpSpPr>
          <p:nvPr/>
        </p:nvGrpSpPr>
        <p:grpSpPr>
          <a:xfrm>
            <a:off x="10540307" y="0"/>
            <a:ext cx="1389663" cy="1817361"/>
            <a:chOff x="0" y="0"/>
            <a:chExt cx="2476500" cy="3377205"/>
          </a:xfrm>
        </p:grpSpPr>
        <p:pic>
          <p:nvPicPr>
            <p:cNvPr id="7" name="Picture 6" descr="http://www.walkwoodms.worcs.sch.uk/News/PublishingImages/Walkwood%20Logo%20July%2020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4"/>
            <a:stretch/>
          </p:blipFill>
          <p:spPr bwMode="auto">
            <a:xfrm>
              <a:off x="0" y="140849"/>
              <a:ext cx="2476500" cy="3236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alkwoodms.worcs.sch.uk/News/PublishingImages/Walkwood%20Logo%20July%202013.png"/>
            <p:cNvPicPr>
              <a:picLocks noChangeArrowheads="1"/>
            </p:cNvPicPr>
            <p:nvPr/>
          </p:nvPicPr>
          <p:blipFill rotWithShape="1">
            <a:blip r:embed="rId4">
              <a:extLst>
                <a:ext uri="{28A0092B-C50C-407E-A947-70E740481C1C}">
                  <a14:useLocalDpi xmlns:a14="http://schemas.microsoft.com/office/drawing/2010/main" val="0"/>
                </a:ext>
              </a:extLst>
            </a:blip>
            <a:srcRect b="97426"/>
            <a:stretch/>
          </p:blipFill>
          <p:spPr bwMode="auto">
            <a:xfrm>
              <a:off x="0" y="0"/>
              <a:ext cx="2476500" cy="1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36434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1774"/>
          </a:xfrm>
        </p:spPr>
        <p:txBody>
          <a:bodyPr>
            <a:normAutofit fontScale="90000"/>
          </a:bodyPr>
          <a:lstStyle/>
          <a:p>
            <a:r>
              <a:rPr lang="en-GB" u="sng" dirty="0">
                <a:solidFill>
                  <a:srgbClr val="0070C0"/>
                </a:solidFill>
                <a:latin typeface="XCCW Joined 1a" panose="03050602040000000000" pitchFamily="66" charset="0"/>
              </a:rPr>
              <a:t>Stages and Scores</a:t>
            </a:r>
          </a:p>
        </p:txBody>
      </p:sp>
      <p:sp>
        <p:nvSpPr>
          <p:cNvPr id="3" name="Content Placeholder 2"/>
          <p:cNvSpPr>
            <a:spLocks noGrp="1"/>
          </p:cNvSpPr>
          <p:nvPr>
            <p:ph idx="1"/>
          </p:nvPr>
        </p:nvSpPr>
        <p:spPr>
          <a:xfrm>
            <a:off x="838199" y="866900"/>
            <a:ext cx="10894621" cy="5310063"/>
          </a:xfrm>
        </p:spPr>
        <p:txBody>
          <a:bodyPr/>
          <a:lstStyle/>
          <a:p>
            <a:r>
              <a:rPr lang="en-GB" dirty="0">
                <a:latin typeface="Candara" panose="020E0502030303020204" pitchFamily="34" charset="0"/>
              </a:rPr>
              <a:t>Learning journals used within all lessons. Expectations are higher to acquire the stages. </a:t>
            </a:r>
          </a:p>
          <a:p>
            <a:endParaRPr lang="en-GB" dirty="0"/>
          </a:p>
        </p:txBody>
      </p:sp>
      <p:pic>
        <p:nvPicPr>
          <p:cNvPr id="4" name="Picture 3"/>
          <p:cNvPicPr>
            <a:picLocks noChangeAspect="1"/>
          </p:cNvPicPr>
          <p:nvPr/>
        </p:nvPicPr>
        <p:blipFill>
          <a:blip r:embed="rId2"/>
          <a:stretch>
            <a:fillRect/>
          </a:stretch>
        </p:blipFill>
        <p:spPr>
          <a:xfrm>
            <a:off x="693282" y="1785981"/>
            <a:ext cx="4097876" cy="4892756"/>
          </a:xfrm>
          <a:prstGeom prst="rect">
            <a:avLst/>
          </a:prstGeom>
        </p:spPr>
      </p:pic>
      <p:pic>
        <p:nvPicPr>
          <p:cNvPr id="5" name="Picture 4"/>
          <p:cNvPicPr>
            <a:picLocks noChangeAspect="1"/>
          </p:cNvPicPr>
          <p:nvPr/>
        </p:nvPicPr>
        <p:blipFill>
          <a:blip r:embed="rId3"/>
          <a:stretch>
            <a:fillRect/>
          </a:stretch>
        </p:blipFill>
        <p:spPr>
          <a:xfrm>
            <a:off x="6096000" y="1377518"/>
            <a:ext cx="4392439" cy="5301219"/>
          </a:xfrm>
          <a:prstGeom prst="rect">
            <a:avLst/>
          </a:prstGeom>
        </p:spPr>
      </p:pic>
    </p:spTree>
    <p:extLst>
      <p:ext uri="{BB962C8B-B14F-4D97-AF65-F5344CB8AC3E}">
        <p14:creationId xmlns:p14="http://schemas.microsoft.com/office/powerpoint/2010/main" val="6609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solidFill>
                  <a:srgbClr val="0070C0"/>
                </a:solidFill>
                <a:latin typeface="XCCW Joined 1a" panose="03050602040000000000" pitchFamily="66" charset="0"/>
              </a:rPr>
              <a:t>Role of a KS3 pupil</a:t>
            </a:r>
          </a:p>
        </p:txBody>
      </p:sp>
      <p:sp>
        <p:nvSpPr>
          <p:cNvPr id="3" name="Content Placeholder 2"/>
          <p:cNvSpPr>
            <a:spLocks noGrp="1"/>
          </p:cNvSpPr>
          <p:nvPr>
            <p:ph idx="1"/>
          </p:nvPr>
        </p:nvSpPr>
        <p:spPr/>
        <p:txBody>
          <a:bodyPr/>
          <a:lstStyle/>
          <a:p>
            <a:r>
              <a:rPr lang="en-GB" dirty="0">
                <a:solidFill>
                  <a:srgbClr val="0070C0"/>
                </a:solidFill>
                <a:latin typeface="Candara" panose="020E0502030303020204" pitchFamily="34" charset="0"/>
              </a:rPr>
              <a:t>Become more independent!</a:t>
            </a:r>
          </a:p>
          <a:p>
            <a:r>
              <a:rPr lang="en-GB" dirty="0">
                <a:solidFill>
                  <a:schemeClr val="accent2">
                    <a:lumMod val="75000"/>
                  </a:schemeClr>
                </a:solidFill>
                <a:latin typeface="Candara" panose="020E0502030303020204" pitchFamily="34" charset="0"/>
              </a:rPr>
              <a:t>Role model for KS2 pupils</a:t>
            </a:r>
          </a:p>
          <a:p>
            <a:r>
              <a:rPr lang="en-GB" dirty="0">
                <a:solidFill>
                  <a:srgbClr val="002060"/>
                </a:solidFill>
                <a:latin typeface="Candara" panose="020E0502030303020204" pitchFamily="34" charset="0"/>
              </a:rPr>
              <a:t>Increased roles within VT time</a:t>
            </a:r>
          </a:p>
          <a:p>
            <a:r>
              <a:rPr lang="en-GB" dirty="0">
                <a:solidFill>
                  <a:srgbClr val="FF0000"/>
                </a:solidFill>
                <a:latin typeface="Candara" panose="020E0502030303020204" pitchFamily="34" charset="0"/>
              </a:rPr>
              <a:t>Preparing to apply for leadership roles in Year 8. </a:t>
            </a:r>
          </a:p>
          <a:p>
            <a:r>
              <a:rPr lang="en-GB" dirty="0">
                <a:latin typeface="Candara" panose="020E0502030303020204" pitchFamily="34" charset="0"/>
              </a:rPr>
              <a:t>Volunteering to help at clubs for KS2 pupils.</a:t>
            </a:r>
          </a:p>
          <a:p>
            <a:r>
              <a:rPr lang="en-GB" dirty="0">
                <a:solidFill>
                  <a:srgbClr val="00B050"/>
                </a:solidFill>
                <a:latin typeface="Candara" panose="020E0502030303020204" pitchFamily="34" charset="0"/>
              </a:rPr>
              <a:t>Responsible for homework and managing the demand of it.</a:t>
            </a:r>
          </a:p>
          <a:p>
            <a:r>
              <a:rPr lang="en-GB" dirty="0">
                <a:solidFill>
                  <a:srgbClr val="7030A0"/>
                </a:solidFill>
                <a:latin typeface="Candara" panose="020E0502030303020204" pitchFamily="34" charset="0"/>
              </a:rPr>
              <a:t>Self Manager skills to be used at a secure or mastered level. Responsible for their own learning!   </a:t>
            </a:r>
          </a:p>
          <a:p>
            <a:pPr marL="0" indent="0">
              <a:buNone/>
            </a:pPr>
            <a:endParaRPr lang="en-GB" dirty="0"/>
          </a:p>
        </p:txBody>
      </p:sp>
      <p:pic>
        <p:nvPicPr>
          <p:cNvPr id="4" name="Picture 3"/>
          <p:cNvPicPr>
            <a:picLocks noChangeAspect="1"/>
          </p:cNvPicPr>
          <p:nvPr/>
        </p:nvPicPr>
        <p:blipFill>
          <a:blip r:embed="rId2"/>
          <a:stretch>
            <a:fillRect/>
          </a:stretch>
        </p:blipFill>
        <p:spPr>
          <a:xfrm>
            <a:off x="10424259" y="365125"/>
            <a:ext cx="1390008" cy="1816765"/>
          </a:xfrm>
          <a:prstGeom prst="rect">
            <a:avLst/>
          </a:prstGeom>
        </p:spPr>
      </p:pic>
    </p:spTree>
    <p:extLst>
      <p:ext uri="{BB962C8B-B14F-4D97-AF65-F5344CB8AC3E}">
        <p14:creationId xmlns:p14="http://schemas.microsoft.com/office/powerpoint/2010/main" val="320705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XCCW Joined 1a" panose="03050602040000000000" pitchFamily="66" charset="0"/>
              </a:rPr>
              <a:t>Subject Information </a:t>
            </a:r>
          </a:p>
        </p:txBody>
      </p:sp>
      <p:sp>
        <p:nvSpPr>
          <p:cNvPr id="3" name="Content Placeholder 2"/>
          <p:cNvSpPr>
            <a:spLocks noGrp="1"/>
          </p:cNvSpPr>
          <p:nvPr>
            <p:ph idx="1"/>
          </p:nvPr>
        </p:nvSpPr>
        <p:spPr/>
        <p:txBody>
          <a:bodyPr/>
          <a:lstStyle/>
          <a:p>
            <a:pPr marL="0" indent="0">
              <a:buNone/>
            </a:pPr>
            <a:r>
              <a:rPr lang="en-GB" dirty="0">
                <a:latin typeface="Candara" panose="020E0502030303020204" pitchFamily="34" charset="0"/>
              </a:rPr>
              <a:t>Science</a:t>
            </a:r>
          </a:p>
          <a:p>
            <a:r>
              <a:rPr lang="en-GB" dirty="0">
                <a:latin typeface="Candara" panose="020E0502030303020204" pitchFamily="34" charset="0"/>
              </a:rPr>
              <a:t>Schemes of work support them through KS3 to GCSE success. </a:t>
            </a:r>
          </a:p>
          <a:p>
            <a:pPr marL="0" indent="0">
              <a:buNone/>
            </a:pPr>
            <a:endParaRPr lang="en-GB" dirty="0">
              <a:latin typeface="Candara" panose="020E0502030303020204" pitchFamily="34" charset="0"/>
            </a:endParaRPr>
          </a:p>
          <a:p>
            <a:r>
              <a:rPr lang="en-GB" dirty="0">
                <a:latin typeface="Candara" panose="020E0502030303020204" pitchFamily="34" charset="0"/>
              </a:rPr>
              <a:t>Broken down into the three elements of biology , chemistry and physics. </a:t>
            </a:r>
          </a:p>
          <a:p>
            <a:pPr marL="0" indent="0">
              <a:buNone/>
            </a:pPr>
            <a:endParaRPr lang="en-GB" dirty="0">
              <a:latin typeface="Candara" panose="020E0502030303020204" pitchFamily="34" charset="0"/>
            </a:endParaRPr>
          </a:p>
          <a:p>
            <a:r>
              <a:rPr lang="en-GB" dirty="0">
                <a:latin typeface="Candara" panose="020E0502030303020204" pitchFamily="34" charset="0"/>
              </a:rPr>
              <a:t>Each topic is designed to underpin the knowledge required for each GCSE topic in KS4.</a:t>
            </a:r>
          </a:p>
          <a:p>
            <a:pPr marL="0" indent="0">
              <a:buNone/>
            </a:pPr>
            <a:endParaRPr lang="en-GB" dirty="0"/>
          </a:p>
        </p:txBody>
      </p:sp>
      <p:pic>
        <p:nvPicPr>
          <p:cNvPr id="4" name="Picture 3"/>
          <p:cNvPicPr>
            <a:picLocks noChangeAspect="1"/>
          </p:cNvPicPr>
          <p:nvPr/>
        </p:nvPicPr>
        <p:blipFill>
          <a:blip r:embed="rId2"/>
          <a:stretch>
            <a:fillRect/>
          </a:stretch>
        </p:blipFill>
        <p:spPr>
          <a:xfrm>
            <a:off x="10519261" y="204929"/>
            <a:ext cx="1390008" cy="1816765"/>
          </a:xfrm>
          <a:prstGeom prst="rect">
            <a:avLst/>
          </a:prstGeom>
        </p:spPr>
      </p:pic>
    </p:spTree>
    <p:extLst>
      <p:ext uri="{BB962C8B-B14F-4D97-AF65-F5344CB8AC3E}">
        <p14:creationId xmlns:p14="http://schemas.microsoft.com/office/powerpoint/2010/main" val="32599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lstStyle/>
          <a:p>
            <a:r>
              <a:rPr lang="en-GB" dirty="0">
                <a:solidFill>
                  <a:srgbClr val="0070C0"/>
                </a:solidFill>
                <a:latin typeface="XCCW Joined 1a" panose="03050602040000000000" pitchFamily="66" charset="0"/>
              </a:rPr>
              <a:t>Subject Information </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latin typeface="Candara" panose="020E0502030303020204" pitchFamily="34" charset="0"/>
              </a:rPr>
              <a:t>Humanities</a:t>
            </a:r>
          </a:p>
          <a:p>
            <a:pPr>
              <a:buFontTx/>
              <a:buChar char="-"/>
            </a:pPr>
            <a:r>
              <a:rPr lang="en-GB" dirty="0">
                <a:latin typeface="Candara" panose="020E0502030303020204" pitchFamily="34" charset="0"/>
              </a:rPr>
              <a:t>Topics change to old GCSE topics for example: Medicine through time and Desert climates. </a:t>
            </a:r>
          </a:p>
          <a:p>
            <a:pPr marL="0" indent="0">
              <a:buNone/>
            </a:pPr>
            <a:endParaRPr lang="en-GB" dirty="0">
              <a:latin typeface="Candara" panose="020E0502030303020204" pitchFamily="34" charset="0"/>
            </a:endParaRPr>
          </a:p>
          <a:p>
            <a:pPr>
              <a:buFontTx/>
              <a:buChar char="-"/>
            </a:pPr>
            <a:r>
              <a:rPr lang="en-GB" dirty="0">
                <a:latin typeface="Candara" panose="020E0502030303020204" pitchFamily="34" charset="0"/>
              </a:rPr>
              <a:t>Analysis of sources becomes more regular. </a:t>
            </a:r>
          </a:p>
          <a:p>
            <a:pPr marL="0" indent="0">
              <a:buNone/>
            </a:pPr>
            <a:endParaRPr lang="en-GB" dirty="0">
              <a:latin typeface="Candara" panose="020E0502030303020204" pitchFamily="34" charset="0"/>
            </a:endParaRPr>
          </a:p>
          <a:p>
            <a:pPr>
              <a:buFontTx/>
              <a:buChar char="-"/>
            </a:pPr>
            <a:r>
              <a:rPr lang="en-GB" dirty="0">
                <a:latin typeface="Candara" panose="020E0502030303020204" pitchFamily="34" charset="0"/>
              </a:rPr>
              <a:t>Assessment focus on the command words required to answer questions. Higher order thinking!</a:t>
            </a:r>
          </a:p>
          <a:p>
            <a:pPr marL="0" indent="0">
              <a:buNone/>
            </a:pPr>
            <a:endParaRPr lang="en-GB" dirty="0">
              <a:latin typeface="Candara" panose="020E0502030303020204" pitchFamily="34" charset="0"/>
            </a:endParaRPr>
          </a:p>
          <a:p>
            <a:pPr>
              <a:buFontTx/>
              <a:buChar char="-"/>
            </a:pPr>
            <a:r>
              <a:rPr lang="en-GB" dirty="0">
                <a:latin typeface="Candara" panose="020E0502030303020204" pitchFamily="34" charset="0"/>
              </a:rPr>
              <a:t>Independent studies: interpretations of sources and explanations.</a:t>
            </a:r>
          </a:p>
          <a:p>
            <a:pPr marL="0" indent="0">
              <a:buNone/>
            </a:pPr>
            <a:endParaRPr lang="en-GB" dirty="0">
              <a:latin typeface="Candara" panose="020E0502030303020204" pitchFamily="34" charset="0"/>
            </a:endParaRPr>
          </a:p>
          <a:p>
            <a:pPr>
              <a:buFontTx/>
              <a:buChar char="-"/>
            </a:pPr>
            <a:r>
              <a:rPr lang="en-GB" dirty="0">
                <a:latin typeface="Candara" panose="020E0502030303020204" pitchFamily="34" charset="0"/>
              </a:rPr>
              <a:t>Level of homework increases and expectations.</a:t>
            </a:r>
          </a:p>
          <a:p>
            <a:pPr>
              <a:buFontTx/>
              <a:buChar char="-"/>
            </a:pPr>
            <a:endParaRPr lang="en-GB" dirty="0"/>
          </a:p>
        </p:txBody>
      </p:sp>
      <p:pic>
        <p:nvPicPr>
          <p:cNvPr id="4" name="Picture 3"/>
          <p:cNvPicPr>
            <a:picLocks noChangeAspect="1"/>
          </p:cNvPicPr>
          <p:nvPr/>
        </p:nvPicPr>
        <p:blipFill>
          <a:blip r:embed="rId2"/>
          <a:stretch>
            <a:fillRect/>
          </a:stretch>
        </p:blipFill>
        <p:spPr>
          <a:xfrm>
            <a:off x="10543011" y="133677"/>
            <a:ext cx="1390008" cy="1816765"/>
          </a:xfrm>
          <a:prstGeom prst="rect">
            <a:avLst/>
          </a:prstGeom>
        </p:spPr>
      </p:pic>
    </p:spTree>
    <p:extLst>
      <p:ext uri="{BB962C8B-B14F-4D97-AF65-F5344CB8AC3E}">
        <p14:creationId xmlns:p14="http://schemas.microsoft.com/office/powerpoint/2010/main" val="341162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lstStyle/>
          <a:p>
            <a:r>
              <a:rPr lang="en-GB" dirty="0">
                <a:solidFill>
                  <a:srgbClr val="0070C0"/>
                </a:solidFill>
                <a:latin typeface="XCCW Joined 1a" panose="03050602040000000000" pitchFamily="66" charset="0"/>
              </a:rPr>
              <a:t>Subject Information </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a:latin typeface="Candara" panose="020E0502030303020204" pitchFamily="34" charset="0"/>
              </a:rPr>
              <a:t>SSE</a:t>
            </a:r>
          </a:p>
          <a:p>
            <a:pPr>
              <a:buFontTx/>
              <a:buChar char="-"/>
            </a:pPr>
            <a:r>
              <a:rPr lang="en-GB" dirty="0">
                <a:latin typeface="Candara" panose="020E0502030303020204" pitchFamily="34" charset="0"/>
              </a:rPr>
              <a:t>Topics reflect new GCSE spec, including exam skills and how to debate controversial ideas.</a:t>
            </a:r>
          </a:p>
          <a:p>
            <a:pPr marL="0" indent="0">
              <a:buNone/>
            </a:pPr>
            <a:endParaRPr lang="en-GB" dirty="0">
              <a:latin typeface="Candara" panose="020E0502030303020204" pitchFamily="34" charset="0"/>
            </a:endParaRPr>
          </a:p>
          <a:p>
            <a:pPr>
              <a:buFontTx/>
              <a:buChar char="-"/>
            </a:pPr>
            <a:r>
              <a:rPr lang="en-GB" dirty="0">
                <a:latin typeface="Candara" panose="020E0502030303020204" pitchFamily="34" charset="0"/>
              </a:rPr>
              <a:t>Looking at a mix of theology as well as philosophy </a:t>
            </a:r>
          </a:p>
          <a:p>
            <a:pPr lvl="1">
              <a:buFontTx/>
              <a:buChar char="-"/>
            </a:pPr>
            <a:r>
              <a:rPr lang="en-GB" dirty="0">
                <a:latin typeface="Candara" panose="020E0502030303020204" pitchFamily="34" charset="0"/>
              </a:rPr>
              <a:t>Example Theology: Role of the Trinity, why did Jesus have to die, religious beliefs and attitudes</a:t>
            </a:r>
          </a:p>
          <a:p>
            <a:pPr lvl="1">
              <a:buFontTx/>
              <a:buChar char="-"/>
            </a:pPr>
            <a:r>
              <a:rPr lang="en-GB" dirty="0">
                <a:latin typeface="Candara" panose="020E0502030303020204" pitchFamily="34" charset="0"/>
              </a:rPr>
              <a:t>Example Philosophy: If God exists, why is there suffering in the world? If God is omnipresent, why do we need to go to church? </a:t>
            </a:r>
          </a:p>
          <a:p>
            <a:pPr marL="0" indent="0">
              <a:buNone/>
            </a:pPr>
            <a:endParaRPr lang="en-GB" dirty="0">
              <a:latin typeface="Candara" panose="020E0502030303020204" pitchFamily="34" charset="0"/>
            </a:endParaRPr>
          </a:p>
          <a:p>
            <a:pPr>
              <a:buFontTx/>
              <a:buChar char="-"/>
            </a:pPr>
            <a:r>
              <a:rPr lang="en-GB" dirty="0">
                <a:latin typeface="Candara" panose="020E0502030303020204" pitchFamily="34" charset="0"/>
              </a:rPr>
              <a:t>Assessment focus on extended writing opportunities. Looking at different viewpoints.</a:t>
            </a:r>
          </a:p>
          <a:p>
            <a:pPr marL="0" indent="0">
              <a:buNone/>
            </a:pPr>
            <a:endParaRPr lang="en-GB" dirty="0">
              <a:latin typeface="Candara" panose="020E0502030303020204" pitchFamily="34" charset="0"/>
            </a:endParaRPr>
          </a:p>
          <a:p>
            <a:pPr>
              <a:buFontTx/>
              <a:buChar char="-"/>
            </a:pPr>
            <a:r>
              <a:rPr lang="en-GB" dirty="0">
                <a:latin typeface="Candara" panose="020E0502030303020204" pitchFamily="34" charset="0"/>
              </a:rPr>
              <a:t>Interpretation of scripture and how different people believe different things.</a:t>
            </a:r>
          </a:p>
          <a:p>
            <a:pPr marL="0" indent="0">
              <a:buNone/>
            </a:pPr>
            <a:endParaRPr lang="en-GB" dirty="0">
              <a:latin typeface="Candara" panose="020E0502030303020204" pitchFamily="34" charset="0"/>
            </a:endParaRPr>
          </a:p>
          <a:p>
            <a:pPr>
              <a:buFontTx/>
              <a:buChar char="-"/>
            </a:pPr>
            <a:r>
              <a:rPr lang="en-GB" dirty="0">
                <a:latin typeface="Candara" panose="020E0502030303020204" pitchFamily="34" charset="0"/>
              </a:rPr>
              <a:t>Level of expectation increases and use of technical language.</a:t>
            </a:r>
          </a:p>
          <a:p>
            <a:pPr>
              <a:buFontTx/>
              <a:buChar char="-"/>
            </a:pPr>
            <a:r>
              <a:rPr lang="en-GB" dirty="0">
                <a:latin typeface="Candara" panose="020E0502030303020204" pitchFamily="34" charset="0"/>
              </a:rPr>
              <a:t>Greater emphasis on RSE</a:t>
            </a:r>
          </a:p>
          <a:p>
            <a:pPr>
              <a:buFontTx/>
              <a:buChar char="-"/>
            </a:pPr>
            <a:endParaRPr lang="en-GB" dirty="0"/>
          </a:p>
        </p:txBody>
      </p:sp>
      <p:pic>
        <p:nvPicPr>
          <p:cNvPr id="4" name="Picture 3"/>
          <p:cNvPicPr>
            <a:picLocks noChangeAspect="1"/>
          </p:cNvPicPr>
          <p:nvPr/>
        </p:nvPicPr>
        <p:blipFill>
          <a:blip r:embed="rId2"/>
          <a:stretch>
            <a:fillRect/>
          </a:stretch>
        </p:blipFill>
        <p:spPr>
          <a:xfrm>
            <a:off x="10543011" y="133677"/>
            <a:ext cx="1390008" cy="1816765"/>
          </a:xfrm>
          <a:prstGeom prst="rect">
            <a:avLst/>
          </a:prstGeom>
        </p:spPr>
      </p:pic>
    </p:spTree>
    <p:extLst>
      <p:ext uri="{BB962C8B-B14F-4D97-AF65-F5344CB8AC3E}">
        <p14:creationId xmlns:p14="http://schemas.microsoft.com/office/powerpoint/2010/main" val="1487495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TotalTime>
  <Words>2334</Words>
  <Application>Microsoft Office PowerPoint</Application>
  <PresentationFormat>Widescreen</PresentationFormat>
  <Paragraphs>341</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Candara</vt:lpstr>
      <vt:lpstr>CCW Cursive Writing 1</vt:lpstr>
      <vt:lpstr>XCCW Joined 1a</vt:lpstr>
      <vt:lpstr>Office Theme</vt:lpstr>
      <vt:lpstr>KS3 Curriculum Evening</vt:lpstr>
      <vt:lpstr> Love to Learn; Learn to Live;  Live to Love</vt:lpstr>
      <vt:lpstr>How does the KS3  curriculum change?</vt:lpstr>
      <vt:lpstr>Homework Expectations</vt:lpstr>
      <vt:lpstr>Stages and Scores</vt:lpstr>
      <vt:lpstr>Role of a KS3 pupil</vt:lpstr>
      <vt:lpstr>Subject Information </vt:lpstr>
      <vt:lpstr>Subject Information </vt:lpstr>
      <vt:lpstr>Subject Information </vt:lpstr>
      <vt:lpstr>Subject Information </vt:lpstr>
      <vt:lpstr>Subject Information </vt:lpstr>
      <vt:lpstr>As a parent…</vt:lpstr>
      <vt:lpstr>PowerPoint Presentation</vt:lpstr>
      <vt:lpstr>PowerPoint Presentation</vt:lpstr>
      <vt:lpstr>PowerPoint Presentation</vt:lpstr>
      <vt:lpstr>PowerPoint Presentation</vt:lpstr>
      <vt:lpstr>PowerPoint Presentation</vt:lpstr>
      <vt:lpstr>In KS3, pupils are expected to consolidate their knowledge of grammar and vocabulary. They do this by: </vt:lpstr>
      <vt:lpstr> AQA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Walkwood Church of England Middle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Curriculum Evening</dc:title>
  <dc:creator>Danielle Timmins</dc:creator>
  <cp:lastModifiedBy>Lorraine Baker</cp:lastModifiedBy>
  <cp:revision>12</cp:revision>
  <dcterms:created xsi:type="dcterms:W3CDTF">2018-10-22T07:36:51Z</dcterms:created>
  <dcterms:modified xsi:type="dcterms:W3CDTF">2019-11-06T18:11:06Z</dcterms:modified>
</cp:coreProperties>
</file>